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62" r:id="rId3"/>
    <p:sldId id="263" r:id="rId4"/>
    <p:sldId id="260"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71"/>
    <p:restoredTop sz="94545"/>
  </p:normalViewPr>
  <p:slideViewPr>
    <p:cSldViewPr snapToGrid="0" snapToObjects="1">
      <p:cViewPr varScale="1">
        <p:scale>
          <a:sx n="90" d="100"/>
          <a:sy n="90" d="100"/>
        </p:scale>
        <p:origin x="461" y="58"/>
      </p:cViewPr>
      <p:guideLst/>
    </p:cSldViewPr>
  </p:slideViewPr>
  <p:notesTextViewPr>
    <p:cViewPr>
      <p:scale>
        <a:sx n="1" d="1"/>
        <a:sy n="1" d="1"/>
      </p:scale>
      <p:origin x="0" y="0"/>
    </p:cViewPr>
  </p:notesTextViewPr>
  <p:notesViewPr>
    <p:cSldViewPr snapToGrid="0" snapToObjects="1">
      <p:cViewPr varScale="1">
        <p:scale>
          <a:sx n="149" d="100"/>
          <a:sy n="149" d="100"/>
        </p:scale>
        <p:origin x="496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B2B58-DA01-6A46-AEEB-590602B5B3C6}" type="datetimeFigureOut">
              <a:rPr lang="en-US" smtClean="0"/>
              <a:t>2/15/2019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A3D38-493C-6644-B1F2-D82D87C65A6A}" type="slidenum">
              <a:rPr lang="en-US" smtClean="0"/>
              <a:t>‹Nr.›</a:t>
            </a:fld>
            <a:endParaRPr lang="en-US"/>
          </a:p>
        </p:txBody>
      </p:sp>
    </p:spTree>
    <p:extLst>
      <p:ext uri="{BB962C8B-B14F-4D97-AF65-F5344CB8AC3E}">
        <p14:creationId xmlns:p14="http://schemas.microsoft.com/office/powerpoint/2010/main" val="122143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8A3D38-493C-6644-B1F2-D82D87C65A6A}" type="slidenum">
              <a:rPr lang="en-US" smtClean="0"/>
              <a:t>1</a:t>
            </a:fld>
            <a:endParaRPr lang="en-US"/>
          </a:p>
        </p:txBody>
      </p:sp>
    </p:spTree>
    <p:extLst>
      <p:ext uri="{BB962C8B-B14F-4D97-AF65-F5344CB8AC3E}">
        <p14:creationId xmlns:p14="http://schemas.microsoft.com/office/powerpoint/2010/main" val="93826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8A3D38-493C-6644-B1F2-D82D87C65A6A}" type="slidenum">
              <a:rPr lang="en-US" smtClean="0"/>
              <a:t>3</a:t>
            </a:fld>
            <a:endParaRPr lang="en-US"/>
          </a:p>
        </p:txBody>
      </p:sp>
    </p:spTree>
    <p:extLst>
      <p:ext uri="{BB962C8B-B14F-4D97-AF65-F5344CB8AC3E}">
        <p14:creationId xmlns:p14="http://schemas.microsoft.com/office/powerpoint/2010/main" val="22992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7F8A3D38-493C-6644-B1F2-D82D87C65A6A}" type="slidenum">
              <a:rPr lang="en-US" smtClean="0"/>
              <a:t>4</a:t>
            </a:fld>
            <a:endParaRPr lang="en-US"/>
          </a:p>
        </p:txBody>
      </p:sp>
    </p:spTree>
    <p:extLst>
      <p:ext uri="{BB962C8B-B14F-4D97-AF65-F5344CB8AC3E}">
        <p14:creationId xmlns:p14="http://schemas.microsoft.com/office/powerpoint/2010/main" val="2516901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138179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912200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46107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95221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AC20298C-B3AD-49C8-976C-ECE908F1C96A}"/>
              </a:ext>
            </a:extLst>
          </p:cNvPr>
          <p:cNvSpPr>
            <a:spLocks noGrp="1"/>
          </p:cNvSpPr>
          <p:nvPr>
            <p:ph type="dt" sz="half" idx="10"/>
          </p:nvPr>
        </p:nvSpPr>
        <p:spPr/>
        <p:txBody>
          <a:bodyPr/>
          <a:lstStyle/>
          <a:p>
            <a:fld id="{FCBA04B9-6172-EE45-B9D0-CCADF948711F}" type="datetimeFigureOut">
              <a:rPr lang="en-US" smtClean="0"/>
              <a:t>2/15/2019</a:t>
            </a:fld>
            <a:endParaRPr lang="en-US"/>
          </a:p>
        </p:txBody>
      </p:sp>
      <p:sp>
        <p:nvSpPr>
          <p:cNvPr id="8" name="Footer Placeholder 7">
            <a:extLst>
              <a:ext uri="{FF2B5EF4-FFF2-40B4-BE49-F238E27FC236}">
                <a16:creationId xmlns:a16="http://schemas.microsoft.com/office/drawing/2014/main" id="{2C9F023F-FE31-4F46-8C1D-A74F191F87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61E78F-7D1A-4657-9A98-C03A83B0B012}"/>
              </a:ext>
            </a:extLst>
          </p:cNvPr>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754576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BA04B9-6172-EE45-B9D0-CCADF948711F}" type="datetimeFigureOut">
              <a:rPr lang="en-US" smtClean="0"/>
              <a:t>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1274720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BA04B9-6172-EE45-B9D0-CCADF948711F}" type="datetimeFigureOut">
              <a:rPr lang="en-US" smtClean="0"/>
              <a:t>2/15/2019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92397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BA04B9-6172-EE45-B9D0-CCADF948711F}" type="datetimeFigureOut">
              <a:rPr lang="en-US" smtClean="0"/>
              <a:t>2/15/2019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80831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A04B9-6172-EE45-B9D0-CCADF948711F}" type="datetimeFigureOut">
              <a:rPr lang="en-US" smtClean="0"/>
              <a:t>2/15/2019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339779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BA04B9-6172-EE45-B9D0-CCADF948711F}" type="datetimeFigureOut">
              <a:rPr lang="en-US" smtClean="0"/>
              <a:t>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517593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BA04B9-6172-EE45-B9D0-CCADF948711F}" type="datetimeFigureOut">
              <a:rPr lang="en-US" smtClean="0"/>
              <a:t>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189007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395912"/>
            <a:ext cx="10515600" cy="1325563"/>
          </a:xfrm>
          <a:prstGeom prst="rect">
            <a:avLst/>
          </a:prstGeom>
        </p:spPr>
        <p:txBody>
          <a:bodyPr vert="horz" lIns="91440" tIns="45720" rIns="91440" bIns="45720" rtlCol="0" anchor="ctr">
            <a:normAutofit/>
          </a:bodyPr>
          <a:lstStyle/>
          <a:p>
            <a:r>
              <a:rPr lang="en-US" dirty="0"/>
              <a:t>BIOTS 2018 ETH Zürich</a:t>
            </a:r>
          </a:p>
        </p:txBody>
      </p:sp>
      <p:sp>
        <p:nvSpPr>
          <p:cNvPr id="3" name="Text Placeholder 2"/>
          <p:cNvSpPr>
            <a:spLocks noGrp="1"/>
          </p:cNvSpPr>
          <p:nvPr>
            <p:ph type="body" idx="1"/>
          </p:nvPr>
        </p:nvSpPr>
        <p:spPr>
          <a:xfrm>
            <a:off x="838200" y="556181"/>
            <a:ext cx="10515600" cy="40111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A04B9-6172-EE45-B9D0-CCADF948711F}" type="datetimeFigureOut">
              <a:rPr lang="en-US" smtClean="0"/>
              <a:t>2/15/2019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DDFA9-9ADF-7F44-A296-C892D5563FA5}" type="slidenum">
              <a:rPr lang="en-US" smtClean="0"/>
              <a:t>‹Nr.›</a:t>
            </a:fld>
            <a:endParaRPr lang="en-US"/>
          </a:p>
        </p:txBody>
      </p:sp>
      <p:pic>
        <p:nvPicPr>
          <p:cNvPr id="13" name="Grafik 12">
            <a:extLst>
              <a:ext uri="{FF2B5EF4-FFF2-40B4-BE49-F238E27FC236}">
                <a16:creationId xmlns:a16="http://schemas.microsoft.com/office/drawing/2014/main" id="{5F397D6E-1F40-3D4B-9588-E83A6D9AE29D}"/>
              </a:ext>
            </a:extLst>
          </p:cNvPr>
          <p:cNvPicPr>
            <a:picLocks noChangeAspect="1"/>
          </p:cNvPicPr>
          <p:nvPr userDrawn="1"/>
        </p:nvPicPr>
        <p:blipFill>
          <a:blip r:embed="rId13"/>
          <a:stretch>
            <a:fillRect/>
          </a:stretch>
        </p:blipFill>
        <p:spPr>
          <a:xfrm>
            <a:off x="381000" y="5769218"/>
            <a:ext cx="914400" cy="914400"/>
          </a:xfrm>
          <a:prstGeom prst="rect">
            <a:avLst/>
          </a:prstGeom>
        </p:spPr>
      </p:pic>
      <p:pic>
        <p:nvPicPr>
          <p:cNvPr id="14" name="Grafik 13">
            <a:extLst>
              <a:ext uri="{FF2B5EF4-FFF2-40B4-BE49-F238E27FC236}">
                <a16:creationId xmlns:a16="http://schemas.microsoft.com/office/drawing/2014/main" id="{85F6BAEB-2BFF-D848-BD94-D30294838D18}"/>
              </a:ext>
            </a:extLst>
          </p:cNvPr>
          <p:cNvPicPr>
            <a:picLocks noChangeAspect="1"/>
          </p:cNvPicPr>
          <p:nvPr userDrawn="1"/>
        </p:nvPicPr>
        <p:blipFill>
          <a:blip r:embed="rId14"/>
          <a:stretch>
            <a:fillRect/>
          </a:stretch>
        </p:blipFill>
        <p:spPr>
          <a:xfrm>
            <a:off x="3848100" y="6009765"/>
            <a:ext cx="7505700" cy="660400"/>
          </a:xfrm>
          <a:prstGeom prst="rect">
            <a:avLst/>
          </a:prstGeom>
        </p:spPr>
      </p:pic>
    </p:spTree>
    <p:extLst>
      <p:ext uri="{BB962C8B-B14F-4D97-AF65-F5344CB8AC3E}">
        <p14:creationId xmlns:p14="http://schemas.microsoft.com/office/powerpoint/2010/main" val="1456494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1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Gotham Medium Regular" charset="0"/>
          <a:ea typeface="Gotham Medium Regular" charset="0"/>
          <a:cs typeface="Gotham Medium Regular"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Gotham Medium Regular" charset="0"/>
          <a:ea typeface="Gotham Medium Regular" charset="0"/>
          <a:cs typeface="Gotham Medium Regular"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Gotham Medium Regular" charset="0"/>
          <a:ea typeface="Gotham Medium Regular" charset="0"/>
          <a:cs typeface="Gotham Medium Regular"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hyperlink" Target="https://www.youtube.com/watch?v=yIfj7m5Splo&amp;feature=youtu.be" TargetMode="External"/><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4557" y="874642"/>
            <a:ext cx="6449944" cy="4762049"/>
          </a:xfrm>
        </p:spPr>
        <p:txBody>
          <a:bodyPr anchor="t">
            <a:normAutofit fontScale="90000"/>
          </a:bodyPr>
          <a:lstStyle/>
          <a:p>
            <a:pPr algn="l"/>
            <a:r>
              <a:rPr lang="en-US" sz="5400" b="1" dirty="0" err="1">
                <a:solidFill>
                  <a:schemeClr val="tx1"/>
                </a:solidFill>
                <a:latin typeface="+mn-lt"/>
                <a:ea typeface="Arial" charset="0"/>
                <a:cs typeface="Arial" charset="0"/>
              </a:rPr>
              <a:t>Bisons</a:t>
            </a:r>
            <a:r>
              <a:rPr lang="en-US" sz="5400" b="1" dirty="0">
                <a:solidFill>
                  <a:schemeClr val="tx1"/>
                </a:solidFill>
                <a:latin typeface="+mn-lt"/>
                <a:ea typeface="Arial" charset="0"/>
                <a:cs typeface="Arial" charset="0"/>
              </a:rPr>
              <a:t> Unchained</a:t>
            </a:r>
            <a:br>
              <a:rPr lang="en-US" sz="5400" b="1" dirty="0">
                <a:solidFill>
                  <a:schemeClr val="tx1"/>
                </a:solidFill>
                <a:latin typeface="+mn-lt"/>
                <a:ea typeface="Arial" charset="0"/>
                <a:cs typeface="Arial" charset="0"/>
              </a:rPr>
            </a:br>
            <a:br>
              <a:rPr lang="en-US" sz="4000" dirty="0">
                <a:solidFill>
                  <a:schemeClr val="tx1"/>
                </a:solidFill>
                <a:latin typeface="+mn-lt"/>
                <a:ea typeface="Arial" charset="0"/>
                <a:cs typeface="Arial" charset="0"/>
              </a:rPr>
            </a:br>
            <a:r>
              <a:rPr lang="en-US" sz="2400" i="1" dirty="0">
                <a:solidFill>
                  <a:schemeClr val="tx1"/>
                </a:solidFill>
                <a:latin typeface="+mn-lt"/>
                <a:ea typeface="Arial" charset="0"/>
                <a:cs typeface="Arial" charset="0"/>
              </a:rPr>
              <a:t>Leveraging blockchain technologies for environmental protection, economic development and community empowerment in the context of the Carpathians in Romania</a:t>
            </a:r>
            <a:br>
              <a:rPr lang="en-US" sz="4000" dirty="0">
                <a:solidFill>
                  <a:schemeClr val="tx1"/>
                </a:solidFill>
                <a:latin typeface="+mn-lt"/>
                <a:ea typeface="Arial" charset="0"/>
                <a:cs typeface="Arial" charset="0"/>
              </a:rPr>
            </a:br>
            <a:br>
              <a:rPr lang="en-US" sz="4000" dirty="0">
                <a:solidFill>
                  <a:schemeClr val="tx1"/>
                </a:solidFill>
                <a:latin typeface="+mn-lt"/>
                <a:ea typeface="Arial" charset="0"/>
                <a:cs typeface="Arial" charset="0"/>
              </a:rPr>
            </a:br>
            <a:r>
              <a:rPr lang="en-US" sz="2400" dirty="0">
                <a:solidFill>
                  <a:prstClr val="black"/>
                </a:solidFill>
                <a:latin typeface="+mn-lt"/>
                <a:ea typeface="Arial" charset="0"/>
                <a:cs typeface="Arial" charset="0"/>
              </a:rPr>
              <a:t>Challenge: </a:t>
            </a:r>
            <a:r>
              <a:rPr lang="en-US" sz="2400" dirty="0" err="1">
                <a:solidFill>
                  <a:prstClr val="black"/>
                </a:solidFill>
                <a:latin typeface="+mn-lt"/>
                <a:ea typeface="Arial" charset="0"/>
                <a:cs typeface="Arial" charset="0"/>
              </a:rPr>
              <a:t>Bisons</a:t>
            </a:r>
            <a:r>
              <a:rPr lang="en-US" sz="2400" dirty="0">
                <a:solidFill>
                  <a:prstClr val="black"/>
                </a:solidFill>
                <a:latin typeface="+mn-lt"/>
                <a:ea typeface="Arial" charset="0"/>
                <a:cs typeface="Arial" charset="0"/>
              </a:rPr>
              <a:t> Token</a:t>
            </a:r>
            <a:br>
              <a:rPr lang="en-US" sz="2400" dirty="0">
                <a:solidFill>
                  <a:prstClr val="black"/>
                </a:solidFill>
                <a:latin typeface="+mn-lt"/>
                <a:ea typeface="Arial" charset="0"/>
                <a:cs typeface="Arial" charset="0"/>
              </a:rPr>
            </a:br>
            <a:br>
              <a:rPr lang="en-US" sz="4000" dirty="0">
                <a:solidFill>
                  <a:schemeClr val="tx1"/>
                </a:solidFill>
                <a:latin typeface="+mn-lt"/>
                <a:ea typeface="Arial" charset="0"/>
                <a:cs typeface="Arial" charset="0"/>
              </a:rPr>
            </a:br>
            <a:r>
              <a:rPr lang="en-US" sz="2000" dirty="0">
                <a:solidFill>
                  <a:schemeClr val="tx1"/>
                </a:solidFill>
                <a:latin typeface="+mn-lt"/>
                <a:ea typeface="Arial" charset="0"/>
                <a:cs typeface="Arial" charset="0"/>
              </a:rPr>
              <a:t>Philipp Brodmann, Nicola </a:t>
            </a:r>
            <a:r>
              <a:rPr lang="en-US" sz="2000" dirty="0" err="1">
                <a:solidFill>
                  <a:schemeClr val="tx1"/>
                </a:solidFill>
                <a:latin typeface="+mn-lt"/>
                <a:ea typeface="Arial" charset="0"/>
                <a:cs typeface="Arial" charset="0"/>
              </a:rPr>
              <a:t>Hasenau</a:t>
            </a:r>
            <a:r>
              <a:rPr lang="en-US" sz="2000" dirty="0">
                <a:solidFill>
                  <a:schemeClr val="tx1"/>
                </a:solidFill>
                <a:latin typeface="+mn-lt"/>
                <a:ea typeface="Arial" charset="0"/>
                <a:cs typeface="Arial" charset="0"/>
              </a:rPr>
              <a:t>, </a:t>
            </a:r>
            <a:r>
              <a:rPr lang="en-US" sz="2000" dirty="0" err="1">
                <a:solidFill>
                  <a:schemeClr val="tx1"/>
                </a:solidFill>
                <a:latin typeface="+mn-lt"/>
                <a:ea typeface="Arial" charset="0"/>
                <a:cs typeface="Arial" charset="0"/>
              </a:rPr>
              <a:t>Sabria</a:t>
            </a:r>
            <a:r>
              <a:rPr lang="en-US" sz="2000" dirty="0">
                <a:solidFill>
                  <a:schemeClr val="tx1"/>
                </a:solidFill>
                <a:latin typeface="+mn-lt"/>
                <a:ea typeface="Arial" charset="0"/>
                <a:cs typeface="Arial" charset="0"/>
              </a:rPr>
              <a:t> Karim, </a:t>
            </a:r>
            <a:br>
              <a:rPr lang="en-US" sz="2000" dirty="0">
                <a:solidFill>
                  <a:schemeClr val="tx1"/>
                </a:solidFill>
                <a:latin typeface="+mn-lt"/>
                <a:ea typeface="Arial" charset="0"/>
                <a:cs typeface="Arial" charset="0"/>
              </a:rPr>
            </a:br>
            <a:r>
              <a:rPr lang="en-US" sz="2000" dirty="0">
                <a:solidFill>
                  <a:schemeClr val="tx1"/>
                </a:solidFill>
                <a:latin typeface="+mn-lt"/>
                <a:ea typeface="Arial" charset="0"/>
                <a:cs typeface="Arial" charset="0"/>
              </a:rPr>
              <a:t>Michel Lim, Nicola </a:t>
            </a:r>
            <a:r>
              <a:rPr lang="en-US" sz="2000" dirty="0" err="1">
                <a:solidFill>
                  <a:schemeClr val="tx1"/>
                </a:solidFill>
                <a:latin typeface="+mn-lt"/>
                <a:ea typeface="Arial" charset="0"/>
                <a:cs typeface="Arial" charset="0"/>
              </a:rPr>
              <a:t>Rüegsegger</a:t>
            </a:r>
            <a:r>
              <a:rPr lang="en-US" sz="2000" dirty="0">
                <a:solidFill>
                  <a:schemeClr val="tx1"/>
                </a:solidFill>
                <a:latin typeface="+mn-lt"/>
                <a:ea typeface="Arial" charset="0"/>
                <a:cs typeface="Arial" charset="0"/>
              </a:rPr>
              <a:t>, </a:t>
            </a:r>
            <a:br>
              <a:rPr lang="en-US" sz="2000" dirty="0">
                <a:solidFill>
                  <a:schemeClr val="tx1"/>
                </a:solidFill>
                <a:latin typeface="+mn-lt"/>
                <a:ea typeface="Arial" charset="0"/>
                <a:cs typeface="Arial" charset="0"/>
              </a:rPr>
            </a:br>
            <a:r>
              <a:rPr lang="en-US" sz="2000" dirty="0">
                <a:solidFill>
                  <a:schemeClr val="tx1"/>
                </a:solidFill>
                <a:latin typeface="+mn-lt"/>
                <a:ea typeface="Arial" charset="0"/>
                <a:cs typeface="Arial" charset="0"/>
              </a:rPr>
              <a:t>Kevin Thommen, Neville </a:t>
            </a:r>
            <a:r>
              <a:rPr lang="en-US" sz="2000" dirty="0" err="1">
                <a:solidFill>
                  <a:schemeClr val="tx1"/>
                </a:solidFill>
                <a:latin typeface="+mn-lt"/>
                <a:ea typeface="Arial" charset="0"/>
                <a:cs typeface="Arial" charset="0"/>
              </a:rPr>
              <a:t>Walo</a:t>
            </a:r>
            <a:br>
              <a:rPr lang="en-US" sz="2400" dirty="0">
                <a:solidFill>
                  <a:schemeClr val="tx1"/>
                </a:solidFill>
                <a:latin typeface="+mn-lt"/>
                <a:ea typeface="Arial" charset="0"/>
                <a:cs typeface="Arial" charset="0"/>
              </a:rPr>
            </a:br>
            <a:br>
              <a:rPr lang="en-US" sz="2400" dirty="0">
                <a:solidFill>
                  <a:schemeClr val="tx1"/>
                </a:solidFill>
                <a:latin typeface="+mn-lt"/>
                <a:ea typeface="Arial" charset="0"/>
                <a:cs typeface="Arial" charset="0"/>
              </a:rPr>
            </a:br>
            <a:br>
              <a:rPr lang="en-US" sz="4000" dirty="0">
                <a:solidFill>
                  <a:schemeClr val="tx1"/>
                </a:solidFill>
                <a:latin typeface="+mn-lt"/>
                <a:ea typeface="Arial" charset="0"/>
                <a:cs typeface="Arial" charset="0"/>
              </a:rPr>
            </a:br>
            <a:br>
              <a:rPr lang="en-US" sz="4000" dirty="0">
                <a:latin typeface="+mn-lt"/>
                <a:ea typeface="Arial" charset="0"/>
                <a:cs typeface="Arial" charset="0"/>
              </a:rPr>
            </a:br>
            <a:r>
              <a:rPr lang="mr-IN" sz="4000" dirty="0">
                <a:latin typeface="+mn-lt"/>
                <a:ea typeface="Arial" charset="0"/>
                <a:cs typeface="Arial" charset="0"/>
              </a:rPr>
              <a:t>…</a:t>
            </a:r>
            <a:endParaRPr lang="en-US" sz="4000" dirty="0">
              <a:latin typeface="+mn-lt"/>
              <a:ea typeface="Arial" charset="0"/>
              <a:cs typeface="Arial" charset="0"/>
            </a:endParaRPr>
          </a:p>
        </p:txBody>
      </p:sp>
      <p:pic>
        <p:nvPicPr>
          <p:cNvPr id="1026"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DD003929-0A8E-4137-BD7A-EB97C775E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759" y="874642"/>
            <a:ext cx="4315341" cy="4861104"/>
          </a:xfrm>
          <a:prstGeom prst="rect">
            <a:avLst/>
          </a:prstGeom>
          <a:noFill/>
          <a:extLst>
            <a:ext uri="{909E8E84-426E-40DD-AFC4-6F175D3DCCD1}">
              <a14:hiddenFill xmlns:a14="http://schemas.microsoft.com/office/drawing/2010/main">
                <a:solidFill>
                  <a:srgbClr val="FFFFFF"/>
                </a:solidFill>
              </a14:hiddenFill>
            </a:ext>
          </a:extLst>
        </p:spPr>
      </p:pic>
      <p:pic>
        <p:nvPicPr>
          <p:cNvPr id="13" name="Grafik 9">
            <a:extLst>
              <a:ext uri="{FF2B5EF4-FFF2-40B4-BE49-F238E27FC236}">
                <a16:creationId xmlns:a16="http://schemas.microsoft.com/office/drawing/2014/main" id="{56535248-3009-40A2-8938-08A553D7B9C4}"/>
              </a:ext>
            </a:extLst>
          </p:cNvPr>
          <p:cNvPicPr>
            <a:picLocks noChangeAspect="1"/>
          </p:cNvPicPr>
          <p:nvPr/>
        </p:nvPicPr>
        <p:blipFill>
          <a:blip r:embed="rId4"/>
          <a:stretch>
            <a:fillRect/>
          </a:stretch>
        </p:blipFill>
        <p:spPr>
          <a:xfrm>
            <a:off x="1532363" y="5686967"/>
            <a:ext cx="862090" cy="1034508"/>
          </a:xfrm>
          <a:prstGeom prst="rect">
            <a:avLst/>
          </a:prstGeom>
        </p:spPr>
      </p:pic>
      <p:sp>
        <p:nvSpPr>
          <p:cNvPr id="3" name="Rectangle 2">
            <a:extLst>
              <a:ext uri="{FF2B5EF4-FFF2-40B4-BE49-F238E27FC236}">
                <a16:creationId xmlns:a16="http://schemas.microsoft.com/office/drawing/2014/main" id="{476645EE-9D81-4D31-A21C-623A8F224F3A}"/>
              </a:ext>
            </a:extLst>
          </p:cNvPr>
          <p:cNvSpPr/>
          <p:nvPr/>
        </p:nvSpPr>
        <p:spPr>
          <a:xfrm>
            <a:off x="3662149" y="5936776"/>
            <a:ext cx="8143164"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12723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CF74E6-FE31-408C-9447-BBDFCBD3FCB7}"/>
              </a:ext>
            </a:extLst>
          </p:cNvPr>
          <p:cNvSpPr>
            <a:spLocks noGrp="1"/>
          </p:cNvSpPr>
          <p:nvPr>
            <p:ph idx="1"/>
          </p:nvPr>
        </p:nvSpPr>
        <p:spPr>
          <a:xfrm>
            <a:off x="337785" y="157951"/>
            <a:ext cx="5486129" cy="4011106"/>
          </a:xfrm>
        </p:spPr>
        <p:txBody>
          <a:bodyPr>
            <a:noAutofit/>
          </a:bodyPr>
          <a:lstStyle/>
          <a:p>
            <a:pPr marL="0" indent="0">
              <a:buNone/>
            </a:pPr>
            <a:endParaRPr lang="en-US" sz="1600" b="1" dirty="0">
              <a:latin typeface="+mn-lt"/>
            </a:endParaRPr>
          </a:p>
          <a:p>
            <a:pPr marL="0" indent="0">
              <a:buNone/>
            </a:pPr>
            <a:endParaRPr lang="en-US" sz="1600" b="1" dirty="0">
              <a:latin typeface="+mn-lt"/>
            </a:endParaRPr>
          </a:p>
          <a:p>
            <a:pPr>
              <a:buBlip>
                <a:blip r:embed="rId2"/>
              </a:buBlip>
            </a:pPr>
            <a:r>
              <a:rPr lang="en-US" sz="1600" dirty="0">
                <a:latin typeface="+mn-lt"/>
              </a:rPr>
              <a:t>Use the model presented by WWF (“Wild AI”) as a starting point and build on it</a:t>
            </a:r>
          </a:p>
          <a:p>
            <a:pPr>
              <a:lnSpc>
                <a:spcPct val="100000"/>
              </a:lnSpc>
              <a:buBlip>
                <a:blip r:embed="rId2"/>
              </a:buBlip>
            </a:pPr>
            <a:r>
              <a:rPr lang="en-US" sz="1600" dirty="0">
                <a:latin typeface="+mn-lt"/>
              </a:rPr>
              <a:t>Make the model </a:t>
            </a:r>
            <a:r>
              <a:rPr lang="en-US" sz="1600" b="1" dirty="0">
                <a:latin typeface="+mn-lt"/>
              </a:rPr>
              <a:t>self-reliant</a:t>
            </a:r>
            <a:r>
              <a:rPr lang="en-US" sz="1600" dirty="0">
                <a:latin typeface="+mn-lt"/>
              </a:rPr>
              <a:t> into perpetuity after initial funding, interlocking the well-being of the environment and the local community</a:t>
            </a:r>
          </a:p>
          <a:p>
            <a:pPr>
              <a:buBlip>
                <a:blip r:embed="rId2"/>
              </a:buBlip>
            </a:pPr>
            <a:r>
              <a:rPr lang="en-US" sz="1600" dirty="0">
                <a:latin typeface="+mn-lt"/>
              </a:rPr>
              <a:t>Create new jobs and to train locals to fill them</a:t>
            </a:r>
          </a:p>
          <a:p>
            <a:pPr>
              <a:buBlip>
                <a:blip r:embed="rId2"/>
              </a:buBlip>
            </a:pPr>
            <a:r>
              <a:rPr lang="en-US" sz="1600" dirty="0">
                <a:latin typeface="+mn-lt"/>
              </a:rPr>
              <a:t>Increase social well-being of local communities and enable a framework for local businesses to be created</a:t>
            </a:r>
          </a:p>
          <a:p>
            <a:pPr>
              <a:buBlip>
                <a:blip r:embed="rId2"/>
              </a:buBlip>
            </a:pPr>
            <a:r>
              <a:rPr lang="en-US" sz="1600" dirty="0">
                <a:latin typeface="+mn-lt"/>
              </a:rPr>
              <a:t>Make nature accessible to tourists in an ecological and sustainable fashion (“ecotourism”)</a:t>
            </a:r>
          </a:p>
          <a:p>
            <a:pPr>
              <a:buBlip>
                <a:blip r:embed="rId2"/>
              </a:buBlip>
            </a:pPr>
            <a:r>
              <a:rPr lang="en-US" sz="1600" dirty="0">
                <a:latin typeface="+mn-lt"/>
              </a:rPr>
              <a:t>Rate-limit incoming tourists, </a:t>
            </a:r>
            <a:r>
              <a:rPr lang="en-US" sz="1600" b="1" dirty="0">
                <a:latin typeface="+mn-lt"/>
              </a:rPr>
              <a:t>avoid mass tourism</a:t>
            </a:r>
          </a:p>
          <a:p>
            <a:pPr>
              <a:buBlip>
                <a:blip r:embed="rId2"/>
              </a:buBlip>
            </a:pPr>
            <a:r>
              <a:rPr lang="en-US" sz="1600" dirty="0">
                <a:latin typeface="+mn-lt"/>
              </a:rPr>
              <a:t>Use distributed decision making and </a:t>
            </a:r>
            <a:r>
              <a:rPr lang="en-US" sz="1600" b="1" dirty="0">
                <a:latin typeface="+mn-lt"/>
              </a:rPr>
              <a:t>empower local communities</a:t>
            </a:r>
            <a:r>
              <a:rPr lang="en-US" sz="1600" dirty="0">
                <a:latin typeface="+mn-lt"/>
              </a:rPr>
              <a:t> by using voting tokens</a:t>
            </a:r>
          </a:p>
          <a:p>
            <a:pPr>
              <a:buBlip>
                <a:blip r:embed="rId2"/>
              </a:buBlip>
            </a:pPr>
            <a:r>
              <a:rPr lang="en-US" sz="1600" dirty="0">
                <a:latin typeface="+mn-lt"/>
              </a:rPr>
              <a:t>Make all information about the health of the ecosystem </a:t>
            </a:r>
            <a:r>
              <a:rPr lang="en-US" sz="1600" b="1" dirty="0">
                <a:latin typeface="+mn-lt"/>
              </a:rPr>
              <a:t>tamper-proof</a:t>
            </a:r>
            <a:r>
              <a:rPr lang="en-US" sz="1600" dirty="0">
                <a:latin typeface="+mn-lt"/>
              </a:rPr>
              <a:t> and available to all parties</a:t>
            </a:r>
          </a:p>
          <a:p>
            <a:pPr>
              <a:buBlip>
                <a:blip r:embed="rId2"/>
              </a:buBlip>
            </a:pPr>
            <a:r>
              <a:rPr lang="en-US" sz="1600" dirty="0">
                <a:latin typeface="+mn-lt"/>
              </a:rPr>
              <a:t>Use smart contracts to create incentives depending on the well-being of the ecosystem</a:t>
            </a:r>
          </a:p>
        </p:txBody>
      </p:sp>
      <p:pic>
        <p:nvPicPr>
          <p:cNvPr id="4"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318A6448-16B3-4AE8-B856-A8849B06D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53565" y="5778500"/>
            <a:ext cx="764334" cy="861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9">
            <a:extLst>
              <a:ext uri="{FF2B5EF4-FFF2-40B4-BE49-F238E27FC236}">
                <a16:creationId xmlns:a16="http://schemas.microsoft.com/office/drawing/2014/main" id="{782CEB6C-A6E6-4B38-8B6C-685A664A17FA}"/>
              </a:ext>
            </a:extLst>
          </p:cNvPr>
          <p:cNvPicPr>
            <a:picLocks noChangeAspect="1"/>
          </p:cNvPicPr>
          <p:nvPr/>
        </p:nvPicPr>
        <p:blipFill>
          <a:blip r:embed="rId4"/>
          <a:stretch>
            <a:fillRect/>
          </a:stretch>
        </p:blipFill>
        <p:spPr>
          <a:xfrm>
            <a:off x="1532363" y="5686967"/>
            <a:ext cx="862090" cy="1034508"/>
          </a:xfrm>
          <a:prstGeom prst="rect">
            <a:avLst/>
          </a:prstGeom>
        </p:spPr>
      </p:pic>
      <p:sp>
        <p:nvSpPr>
          <p:cNvPr id="7" name="Content Placeholder 2">
            <a:extLst>
              <a:ext uri="{FF2B5EF4-FFF2-40B4-BE49-F238E27FC236}">
                <a16:creationId xmlns:a16="http://schemas.microsoft.com/office/drawing/2014/main" id="{A54BF079-3C1A-4129-AC66-4DE0CF069472}"/>
              </a:ext>
            </a:extLst>
          </p:cNvPr>
          <p:cNvSpPr txBox="1">
            <a:spLocks/>
          </p:cNvSpPr>
          <p:nvPr/>
        </p:nvSpPr>
        <p:spPr>
          <a:xfrm>
            <a:off x="337785" y="384381"/>
            <a:ext cx="10515600" cy="4011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Gotham Medium Regular" charset="0"/>
                <a:ea typeface="Gotham Medium Regular" charset="0"/>
                <a:cs typeface="Gotham Medium Regular"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Gotham Medium Regular" charset="0"/>
                <a:ea typeface="Gotham Medium Regular" charset="0"/>
                <a:cs typeface="Gotham Medium Regular"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Gotham Medium Regular" charset="0"/>
                <a:ea typeface="Gotham Medium Regular" charset="0"/>
                <a:cs typeface="Gotham Medium Regular"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t>Goal and Impact</a:t>
            </a:r>
          </a:p>
        </p:txBody>
      </p:sp>
      <p:pic>
        <p:nvPicPr>
          <p:cNvPr id="6146" name="Picture 2" descr="http://www.wildernesstravel.com/images/trips/europe/ukraine/great-carpathian-traverse/2-slide-gascienicowa-valley-tatra-mts-poland-pano.jpg">
            <a:extLst>
              <a:ext uri="{FF2B5EF4-FFF2-40B4-BE49-F238E27FC236}">
                <a16:creationId xmlns:a16="http://schemas.microsoft.com/office/drawing/2014/main" id="{42E315E0-A3AC-4B92-BA6C-A6FBC05467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49" r="42896"/>
          <a:stretch/>
        </p:blipFill>
        <p:spPr bwMode="auto">
          <a:xfrm>
            <a:off x="6059039" y="0"/>
            <a:ext cx="6132962"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1EF67A0-545D-482D-BE0A-D3BF49131FE3}"/>
              </a:ext>
            </a:extLst>
          </p:cNvPr>
          <p:cNvSpPr txBox="1"/>
          <p:nvPr/>
        </p:nvSpPr>
        <p:spPr>
          <a:xfrm>
            <a:off x="6059037" y="6598364"/>
            <a:ext cx="4095993" cy="246221"/>
          </a:xfrm>
          <a:prstGeom prst="rect">
            <a:avLst/>
          </a:prstGeom>
          <a:noFill/>
        </p:spPr>
        <p:txBody>
          <a:bodyPr wrap="none" rtlCol="0">
            <a:spAutoFit/>
          </a:bodyPr>
          <a:lstStyle/>
          <a:p>
            <a:r>
              <a:rPr lang="de-CH" sz="1000" dirty="0">
                <a:solidFill>
                  <a:schemeClr val="bg1"/>
                </a:solidFill>
              </a:rPr>
              <a:t>https://redsearch.org/images/p/carpathian_mountains_hungary#images-3</a:t>
            </a:r>
          </a:p>
        </p:txBody>
      </p:sp>
      <p:sp>
        <p:nvSpPr>
          <p:cNvPr id="20" name="Rectangle 19">
            <a:extLst>
              <a:ext uri="{FF2B5EF4-FFF2-40B4-BE49-F238E27FC236}">
                <a16:creationId xmlns:a16="http://schemas.microsoft.com/office/drawing/2014/main" id="{00346EC5-65BD-4E8C-B4E4-A22E53C9E773}"/>
              </a:ext>
            </a:extLst>
          </p:cNvPr>
          <p:cNvSpPr/>
          <p:nvPr/>
        </p:nvSpPr>
        <p:spPr>
          <a:xfrm>
            <a:off x="3766782" y="5927678"/>
            <a:ext cx="2292255" cy="86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549932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506F0B69-24CA-4742-BAA6-1837C44F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753565" y="5778500"/>
            <a:ext cx="764334" cy="861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9">
            <a:extLst>
              <a:ext uri="{FF2B5EF4-FFF2-40B4-BE49-F238E27FC236}">
                <a16:creationId xmlns:a16="http://schemas.microsoft.com/office/drawing/2014/main" id="{1F8D1F2C-3F35-4B3C-8215-E1F1295E0815}"/>
              </a:ext>
            </a:extLst>
          </p:cNvPr>
          <p:cNvPicPr>
            <a:picLocks noChangeAspect="1"/>
          </p:cNvPicPr>
          <p:nvPr/>
        </p:nvPicPr>
        <p:blipFill>
          <a:blip r:embed="rId4"/>
          <a:stretch>
            <a:fillRect/>
          </a:stretch>
        </p:blipFill>
        <p:spPr>
          <a:xfrm>
            <a:off x="1532363" y="5686967"/>
            <a:ext cx="862090" cy="1034508"/>
          </a:xfrm>
          <a:prstGeom prst="rect">
            <a:avLst/>
          </a:prstGeom>
        </p:spPr>
      </p:pic>
      <p:pic>
        <p:nvPicPr>
          <p:cNvPr id="2" name="Picture 1">
            <a:extLst>
              <a:ext uri="{FF2B5EF4-FFF2-40B4-BE49-F238E27FC236}">
                <a16:creationId xmlns:a16="http://schemas.microsoft.com/office/drawing/2014/main" id="{3682479D-A386-489A-A499-C9B54D71703B}"/>
              </a:ext>
            </a:extLst>
          </p:cNvPr>
          <p:cNvPicPr>
            <a:picLocks noChangeAspect="1"/>
          </p:cNvPicPr>
          <p:nvPr/>
        </p:nvPicPr>
        <p:blipFill>
          <a:blip r:embed="rId5"/>
          <a:stretch>
            <a:fillRect/>
          </a:stretch>
        </p:blipFill>
        <p:spPr>
          <a:xfrm>
            <a:off x="159502" y="370699"/>
            <a:ext cx="4916533" cy="4538094"/>
          </a:xfrm>
          <a:prstGeom prst="rect">
            <a:avLst/>
          </a:prstGeom>
        </p:spPr>
      </p:pic>
      <p:sp>
        <p:nvSpPr>
          <p:cNvPr id="105" name="TextBox 104">
            <a:extLst>
              <a:ext uri="{FF2B5EF4-FFF2-40B4-BE49-F238E27FC236}">
                <a16:creationId xmlns:a16="http://schemas.microsoft.com/office/drawing/2014/main" id="{0083D615-EB2B-4B56-A2BD-7041E25D2420}"/>
              </a:ext>
            </a:extLst>
          </p:cNvPr>
          <p:cNvSpPr txBox="1"/>
          <p:nvPr/>
        </p:nvSpPr>
        <p:spPr>
          <a:xfrm>
            <a:off x="5301828" y="245474"/>
            <a:ext cx="45719" cy="369332"/>
          </a:xfrm>
          <a:prstGeom prst="rect">
            <a:avLst/>
          </a:prstGeom>
          <a:noFill/>
        </p:spPr>
        <p:txBody>
          <a:bodyPr wrap="square" rtlCol="0">
            <a:spAutoFit/>
          </a:bodyPr>
          <a:lstStyle/>
          <a:p>
            <a:endParaRPr lang="de-CH" dirty="0"/>
          </a:p>
        </p:txBody>
      </p:sp>
      <p:sp>
        <p:nvSpPr>
          <p:cNvPr id="106" name="TextBox 105">
            <a:extLst>
              <a:ext uri="{FF2B5EF4-FFF2-40B4-BE49-F238E27FC236}">
                <a16:creationId xmlns:a16="http://schemas.microsoft.com/office/drawing/2014/main" id="{2C4BE853-D77F-4496-9658-E07D3D3BD327}"/>
              </a:ext>
            </a:extLst>
          </p:cNvPr>
          <p:cNvSpPr txBox="1"/>
          <p:nvPr/>
        </p:nvSpPr>
        <p:spPr>
          <a:xfrm>
            <a:off x="5281209" y="331941"/>
            <a:ext cx="4916532" cy="400110"/>
          </a:xfrm>
          <a:prstGeom prst="rect">
            <a:avLst/>
          </a:prstGeom>
          <a:noFill/>
        </p:spPr>
        <p:txBody>
          <a:bodyPr wrap="square" rtlCol="0">
            <a:spAutoFit/>
          </a:bodyPr>
          <a:lstStyle/>
          <a:p>
            <a:r>
              <a:rPr lang="en-US" sz="2000" b="1" dirty="0" err="1"/>
              <a:t>Bisons</a:t>
            </a:r>
            <a:r>
              <a:rPr lang="en-US" sz="2000" b="1" dirty="0"/>
              <a:t> Unchained - Our Proposed Model </a:t>
            </a:r>
          </a:p>
        </p:txBody>
      </p:sp>
      <p:grpSp>
        <p:nvGrpSpPr>
          <p:cNvPr id="109" name="Group 108">
            <a:extLst>
              <a:ext uri="{FF2B5EF4-FFF2-40B4-BE49-F238E27FC236}">
                <a16:creationId xmlns:a16="http://schemas.microsoft.com/office/drawing/2014/main" id="{CEA1CBE9-D69D-4BEA-8A8D-63A00D28009F}"/>
              </a:ext>
            </a:extLst>
          </p:cNvPr>
          <p:cNvGrpSpPr/>
          <p:nvPr/>
        </p:nvGrpSpPr>
        <p:grpSpPr>
          <a:xfrm>
            <a:off x="1282447" y="5009074"/>
            <a:ext cx="2870653" cy="669144"/>
            <a:chOff x="1282447" y="5009074"/>
            <a:chExt cx="2870653" cy="669144"/>
          </a:xfrm>
        </p:grpSpPr>
        <p:pic>
          <p:nvPicPr>
            <p:cNvPr id="107" name="Picture 106">
              <a:extLst>
                <a:ext uri="{FF2B5EF4-FFF2-40B4-BE49-F238E27FC236}">
                  <a16:creationId xmlns:a16="http://schemas.microsoft.com/office/drawing/2014/main" id="{737A39A7-8AB7-4331-B24A-3AEC9E5280C8}"/>
                </a:ext>
              </a:extLst>
            </p:cNvPr>
            <p:cNvPicPr>
              <a:picLocks noChangeAspect="1"/>
            </p:cNvPicPr>
            <p:nvPr/>
          </p:nvPicPr>
          <p:blipFill>
            <a:blip r:embed="rId6"/>
            <a:stretch>
              <a:fillRect/>
            </a:stretch>
          </p:blipFill>
          <p:spPr>
            <a:xfrm>
              <a:off x="2882697" y="5009074"/>
              <a:ext cx="1270403" cy="669144"/>
            </a:xfrm>
            <a:prstGeom prst="rect">
              <a:avLst/>
            </a:prstGeom>
          </p:spPr>
        </p:pic>
        <p:pic>
          <p:nvPicPr>
            <p:cNvPr id="108" name="Picture 107">
              <a:extLst>
                <a:ext uri="{FF2B5EF4-FFF2-40B4-BE49-F238E27FC236}">
                  <a16:creationId xmlns:a16="http://schemas.microsoft.com/office/drawing/2014/main" id="{04341A18-B2F8-4309-98C5-8CE06CF0441E}"/>
                </a:ext>
              </a:extLst>
            </p:cNvPr>
            <p:cNvPicPr>
              <a:picLocks noChangeAspect="1"/>
            </p:cNvPicPr>
            <p:nvPr/>
          </p:nvPicPr>
          <p:blipFill>
            <a:blip r:embed="rId7"/>
            <a:stretch>
              <a:fillRect/>
            </a:stretch>
          </p:blipFill>
          <p:spPr>
            <a:xfrm>
              <a:off x="1282447" y="5010892"/>
              <a:ext cx="1335321" cy="516978"/>
            </a:xfrm>
            <a:prstGeom prst="rect">
              <a:avLst/>
            </a:prstGeom>
          </p:spPr>
        </p:pic>
      </p:grpSp>
      <p:sp>
        <p:nvSpPr>
          <p:cNvPr id="110" name="Rectangle 109">
            <a:extLst>
              <a:ext uri="{FF2B5EF4-FFF2-40B4-BE49-F238E27FC236}">
                <a16:creationId xmlns:a16="http://schemas.microsoft.com/office/drawing/2014/main" id="{8D126728-8E88-40D0-B38E-ADAF991027CD}"/>
              </a:ext>
            </a:extLst>
          </p:cNvPr>
          <p:cNvSpPr/>
          <p:nvPr/>
        </p:nvSpPr>
        <p:spPr>
          <a:xfrm>
            <a:off x="3662149" y="5936776"/>
            <a:ext cx="8143164"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7" name="Rectangle 96">
            <a:extLst>
              <a:ext uri="{FF2B5EF4-FFF2-40B4-BE49-F238E27FC236}">
                <a16:creationId xmlns:a16="http://schemas.microsoft.com/office/drawing/2014/main" id="{92F61D27-BF46-4178-8222-435C7B43ED1B}"/>
              </a:ext>
            </a:extLst>
          </p:cNvPr>
          <p:cNvSpPr/>
          <p:nvPr/>
        </p:nvSpPr>
        <p:spPr>
          <a:xfrm>
            <a:off x="5281209" y="818518"/>
            <a:ext cx="6185209" cy="5411738"/>
          </a:xfrm>
          <a:prstGeom prst="rect">
            <a:avLst/>
          </a:prstGeom>
        </p:spPr>
        <p:txBody>
          <a:bodyPr wrap="square">
            <a:spAutoFit/>
          </a:bodyPr>
          <a:lstStyle/>
          <a:p>
            <a:pPr marL="285750" indent="-285750">
              <a:spcBef>
                <a:spcPts val="1000"/>
              </a:spcBef>
              <a:buBlip>
                <a:blip r:embed="rId8"/>
              </a:buBlip>
            </a:pPr>
            <a:r>
              <a:rPr lang="en-US" sz="1600" dirty="0"/>
              <a:t>Make selected areas available for ecotourists to visit</a:t>
            </a:r>
          </a:p>
          <a:p>
            <a:pPr marL="285750" indent="-285750">
              <a:spcBef>
                <a:spcPts val="1000"/>
              </a:spcBef>
              <a:buBlip>
                <a:blip r:embed="rId8"/>
              </a:buBlip>
            </a:pPr>
            <a:r>
              <a:rPr lang="en-US" sz="1600" dirty="0"/>
              <a:t>Have a limited amount of Tourist Tokens sold to tourists for a certain amount of time, e.g. one week (similar to an entry fee or tourist tax) </a:t>
            </a:r>
          </a:p>
          <a:p>
            <a:pPr marL="285750" indent="-285750">
              <a:spcBef>
                <a:spcPts val="1000"/>
              </a:spcBef>
              <a:buBlip>
                <a:blip r:embed="rId8"/>
              </a:buBlip>
            </a:pPr>
            <a:r>
              <a:rPr lang="en-US" sz="1600" dirty="0"/>
              <a:t>Use the money from the sold Tourist Tokens to fund training of necessary staff (Environmental Workforce), community projects and all costs related to the Ecosystem (reforestation, access control, building and maintaining hiking trails, etc.) </a:t>
            </a:r>
          </a:p>
          <a:p>
            <a:pPr marL="285750" indent="-285750">
              <a:spcBef>
                <a:spcPts val="1000"/>
              </a:spcBef>
              <a:buBlip>
                <a:blip r:embed="rId8"/>
              </a:buBlip>
            </a:pPr>
            <a:r>
              <a:rPr lang="en-US" sz="1600" dirty="0"/>
              <a:t>Have an automatic pricing algorithm: the higher the demand for the Tourist Tokens the higher the price (similar to flight tickets) </a:t>
            </a:r>
          </a:p>
          <a:p>
            <a:pPr marL="285750" indent="-285750">
              <a:spcBef>
                <a:spcPts val="1000"/>
              </a:spcBef>
              <a:buBlip>
                <a:blip r:embed="rId8"/>
              </a:buBlip>
            </a:pPr>
            <a:r>
              <a:rPr lang="en-US" sz="1600" dirty="0"/>
              <a:t>People in the Environmental Workforce can earn Voting Tokens for certain actions which allow them to vote on how funds for the environment (Environmental Fund) and for the community (Community Fund) are spent -&gt; empowerment, distributed decision making, incentive to participate </a:t>
            </a:r>
          </a:p>
          <a:p>
            <a:pPr marL="285750" indent="-285750">
              <a:spcBef>
                <a:spcPts val="1000"/>
              </a:spcBef>
              <a:buBlip>
                <a:blip r:embed="rId8"/>
              </a:buBlip>
            </a:pPr>
            <a:r>
              <a:rPr lang="en-US" sz="1600" dirty="0"/>
              <a:t>Continuous information about the health status of the Ecosystem (Environmental Health Indicators) are gathered, provided to all stakeholders and the public and used to power smart contracts: availability of funds in the Community Fund, the number of Tourist Tokens (decreases if the Ecosystem is in not doing well)</a:t>
            </a:r>
            <a:endParaRPr lang="de-CH" sz="1600" dirty="0"/>
          </a:p>
        </p:txBody>
      </p:sp>
    </p:spTree>
    <p:extLst>
      <p:ext uri="{BB962C8B-B14F-4D97-AF65-F5344CB8AC3E}">
        <p14:creationId xmlns:p14="http://schemas.microsoft.com/office/powerpoint/2010/main" val="361594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0E9B0C-3562-45D8-8379-3704387F1BB5}"/>
              </a:ext>
            </a:extLst>
          </p:cNvPr>
          <p:cNvPicPr>
            <a:picLocks noChangeAspect="1"/>
          </p:cNvPicPr>
          <p:nvPr/>
        </p:nvPicPr>
        <p:blipFill rotWithShape="1">
          <a:blip r:embed="rId3"/>
          <a:srcRect t="14082"/>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899E21B-8C50-4846-B052-6ED1E5B7B6EE}"/>
              </a:ext>
            </a:extLst>
          </p:cNvPr>
          <p:cNvSpPr/>
          <p:nvPr/>
        </p:nvSpPr>
        <p:spPr>
          <a:xfrm>
            <a:off x="359321" y="5706882"/>
            <a:ext cx="3293517" cy="101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a:extLst>
              <a:ext uri="{FF2B5EF4-FFF2-40B4-BE49-F238E27FC236}">
                <a16:creationId xmlns:a16="http://schemas.microsoft.com/office/drawing/2014/main" id="{14743F26-750E-4BB7-9103-704A457EF42B}"/>
              </a:ext>
            </a:extLst>
          </p:cNvPr>
          <p:cNvSpPr/>
          <p:nvPr/>
        </p:nvSpPr>
        <p:spPr>
          <a:xfrm>
            <a:off x="359320" y="5595217"/>
            <a:ext cx="5422851" cy="126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4"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4DE07F03-6581-42C7-9EBA-97A867A80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753565" y="5778500"/>
            <a:ext cx="764334" cy="861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9">
            <a:extLst>
              <a:ext uri="{FF2B5EF4-FFF2-40B4-BE49-F238E27FC236}">
                <a16:creationId xmlns:a16="http://schemas.microsoft.com/office/drawing/2014/main" id="{6DD62F59-2C8D-4BC2-9A0E-ADBB23DBD6DF}"/>
              </a:ext>
            </a:extLst>
          </p:cNvPr>
          <p:cNvPicPr>
            <a:picLocks noChangeAspect="1"/>
          </p:cNvPicPr>
          <p:nvPr/>
        </p:nvPicPr>
        <p:blipFill>
          <a:blip r:embed="rId5"/>
          <a:stretch>
            <a:fillRect/>
          </a:stretch>
        </p:blipFill>
        <p:spPr>
          <a:xfrm>
            <a:off x="1532363" y="5686967"/>
            <a:ext cx="862090" cy="1034508"/>
          </a:xfrm>
          <a:prstGeom prst="rect">
            <a:avLst/>
          </a:prstGeom>
        </p:spPr>
      </p:pic>
      <p:sp>
        <p:nvSpPr>
          <p:cNvPr id="23" name="Rectangle 22">
            <a:extLst>
              <a:ext uri="{FF2B5EF4-FFF2-40B4-BE49-F238E27FC236}">
                <a16:creationId xmlns:a16="http://schemas.microsoft.com/office/drawing/2014/main" id="{7CB22B11-E7F8-4962-B867-F9ABEBE2C5E5}"/>
              </a:ext>
            </a:extLst>
          </p:cNvPr>
          <p:cNvSpPr/>
          <p:nvPr/>
        </p:nvSpPr>
        <p:spPr>
          <a:xfrm>
            <a:off x="6141491" y="0"/>
            <a:ext cx="5616912" cy="1098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96">
            <a:extLst>
              <a:ext uri="{FF2B5EF4-FFF2-40B4-BE49-F238E27FC236}">
                <a16:creationId xmlns:a16="http://schemas.microsoft.com/office/drawing/2014/main" id="{586FBD1A-7FF0-4B1F-A230-8D46980C968C}"/>
              </a:ext>
            </a:extLst>
          </p:cNvPr>
          <p:cNvSpPr/>
          <p:nvPr/>
        </p:nvSpPr>
        <p:spPr>
          <a:xfrm>
            <a:off x="6141491" y="111665"/>
            <a:ext cx="5616912" cy="5729774"/>
          </a:xfrm>
          <a:prstGeom prst="rect">
            <a:avLst/>
          </a:prstGeom>
          <a:solidFill>
            <a:schemeClr val="bg1"/>
          </a:solidFill>
        </p:spPr>
        <p:txBody>
          <a:bodyPr wrap="square">
            <a:spAutoFit/>
          </a:bodyPr>
          <a:lstStyle/>
          <a:p>
            <a:r>
              <a:rPr lang="en-US" sz="2000" b="1" dirty="0"/>
              <a:t>Difficulties / Open Challenges</a:t>
            </a:r>
            <a:endParaRPr lang="en-US" sz="2000" dirty="0"/>
          </a:p>
          <a:p>
            <a:pPr marL="285750" indent="-285750">
              <a:spcBef>
                <a:spcPts val="1000"/>
              </a:spcBef>
              <a:buBlip>
                <a:blip r:embed="rId6"/>
              </a:buBlip>
            </a:pPr>
            <a:r>
              <a:rPr lang="en-US" sz="1600" dirty="0"/>
              <a:t>The blockchain backbone can potentially delay processes, incur transaction costs and potentially use a lot of energy</a:t>
            </a:r>
          </a:p>
          <a:p>
            <a:pPr marL="285750" indent="-285750">
              <a:spcBef>
                <a:spcPts val="1000"/>
              </a:spcBef>
              <a:buBlip>
                <a:blip r:embed="rId6"/>
              </a:buBlip>
            </a:pPr>
            <a:r>
              <a:rPr lang="en-US" sz="1600" dirty="0"/>
              <a:t>The local legal, social and political system needs to be taken into account, potentially limiting / hindering implementation</a:t>
            </a:r>
          </a:p>
          <a:p>
            <a:pPr marL="285750" indent="-285750">
              <a:spcBef>
                <a:spcPts val="1000"/>
              </a:spcBef>
              <a:buBlip>
                <a:blip r:embed="rId6"/>
              </a:buBlip>
            </a:pPr>
            <a:r>
              <a:rPr lang="en-US" sz="1600" dirty="0"/>
              <a:t>Local workers need access to the internet and need a minimal computer / smartphone literacy</a:t>
            </a:r>
          </a:p>
          <a:p>
            <a:pPr marL="285750" indent="-285750">
              <a:spcBef>
                <a:spcPts val="1000"/>
              </a:spcBef>
              <a:buBlip>
                <a:blip r:embed="rId6"/>
              </a:buBlip>
            </a:pPr>
            <a:r>
              <a:rPr lang="en-US" sz="1600" dirty="0"/>
              <a:t>The Community Fund acts outside the established </a:t>
            </a:r>
            <a:r>
              <a:rPr lang="en-US" sz="1600" b="1" dirty="0"/>
              <a:t>local political system </a:t>
            </a:r>
            <a:r>
              <a:rPr lang="en-US" sz="1600" dirty="0"/>
              <a:t>which contains a potential for conflict</a:t>
            </a:r>
          </a:p>
          <a:p>
            <a:pPr marL="285750" indent="-285750">
              <a:spcBef>
                <a:spcPts val="1000"/>
              </a:spcBef>
              <a:buBlip>
                <a:blip r:embed="rId6"/>
              </a:buBlip>
            </a:pPr>
            <a:r>
              <a:rPr lang="en-US" sz="1600" dirty="0"/>
              <a:t>Information about the health of the ecosystem needs to be easily verifiable, otherwise there’s a conflict of interests (people in the Environmental Workforce might report too good findings in order to profit personally)</a:t>
            </a:r>
          </a:p>
          <a:p>
            <a:pPr marL="285750" indent="-285750">
              <a:spcBef>
                <a:spcPts val="1000"/>
              </a:spcBef>
              <a:buBlip>
                <a:blip r:embed="rId6"/>
              </a:buBlip>
            </a:pPr>
            <a:r>
              <a:rPr lang="en-US" sz="1600" dirty="0"/>
              <a:t>Smart contracts offer the possibility to make rules immutable which could make the whole system too rigid if</a:t>
            </a:r>
            <a:br>
              <a:rPr lang="en-US" sz="1600" dirty="0"/>
            </a:br>
            <a:r>
              <a:rPr lang="en-US" sz="1600" dirty="0"/>
              <a:t>circumstances change</a:t>
            </a:r>
          </a:p>
          <a:p>
            <a:pPr marL="285750" indent="-285750">
              <a:spcBef>
                <a:spcPts val="1000"/>
              </a:spcBef>
              <a:buBlip>
                <a:blip r:embed="rId6"/>
              </a:buBlip>
            </a:pPr>
            <a:r>
              <a:rPr lang="en-US" sz="1600" dirty="0"/>
              <a:t>There is no direct influence on how the ecotourists travel to the destination</a:t>
            </a:r>
            <a:br>
              <a:rPr lang="en-US" sz="1600" dirty="0"/>
            </a:br>
            <a:endParaRPr lang="en-US" sz="1600" dirty="0"/>
          </a:p>
        </p:txBody>
      </p:sp>
      <p:sp>
        <p:nvSpPr>
          <p:cNvPr id="21" name="Rectangle 20">
            <a:extLst>
              <a:ext uri="{FF2B5EF4-FFF2-40B4-BE49-F238E27FC236}">
                <a16:creationId xmlns:a16="http://schemas.microsoft.com/office/drawing/2014/main" id="{A30BED32-A6D1-44D3-AD90-D708B40A5E86}"/>
              </a:ext>
            </a:extLst>
          </p:cNvPr>
          <p:cNvSpPr/>
          <p:nvPr/>
        </p:nvSpPr>
        <p:spPr>
          <a:xfrm>
            <a:off x="359319" y="0"/>
            <a:ext cx="5422851" cy="126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96">
            <a:extLst>
              <a:ext uri="{FF2B5EF4-FFF2-40B4-BE49-F238E27FC236}">
                <a16:creationId xmlns:a16="http://schemas.microsoft.com/office/drawing/2014/main" id="{C33178A0-29FE-481F-AE37-3EA119B77A03}"/>
              </a:ext>
            </a:extLst>
          </p:cNvPr>
          <p:cNvSpPr/>
          <p:nvPr/>
        </p:nvSpPr>
        <p:spPr>
          <a:xfrm>
            <a:off x="359321" y="111665"/>
            <a:ext cx="5422851" cy="5483552"/>
          </a:xfrm>
          <a:prstGeom prst="rect">
            <a:avLst/>
          </a:prstGeom>
          <a:solidFill>
            <a:schemeClr val="bg1"/>
          </a:solidFill>
        </p:spPr>
        <p:txBody>
          <a:bodyPr wrap="square">
            <a:spAutoFit/>
          </a:bodyPr>
          <a:lstStyle/>
          <a:p>
            <a:pPr>
              <a:spcBef>
                <a:spcPts val="1000"/>
              </a:spcBef>
            </a:pPr>
            <a:r>
              <a:rPr lang="en-US" sz="2000" b="1" dirty="0"/>
              <a:t>Disruption Potential</a:t>
            </a:r>
          </a:p>
          <a:p>
            <a:pPr marL="285750" indent="-285750">
              <a:spcBef>
                <a:spcPts val="1000"/>
              </a:spcBef>
              <a:buBlip>
                <a:blip r:embed="rId6"/>
              </a:buBlip>
            </a:pPr>
            <a:r>
              <a:rPr lang="en-US" sz="1600" dirty="0"/>
              <a:t>Protecting the environment becomes an integral part of the local economy</a:t>
            </a:r>
          </a:p>
          <a:p>
            <a:pPr marL="285750" indent="-285750">
              <a:spcBef>
                <a:spcPts val="1000"/>
              </a:spcBef>
              <a:buBlip>
                <a:blip r:embed="rId6"/>
              </a:buBlip>
            </a:pPr>
            <a:r>
              <a:rPr lang="en-US" sz="1600" dirty="0"/>
              <a:t>Money from donors has a multiplying effect into the future           without the need for further funding</a:t>
            </a:r>
          </a:p>
          <a:p>
            <a:pPr marL="285750" indent="-285750">
              <a:spcBef>
                <a:spcPts val="1000"/>
              </a:spcBef>
              <a:buBlip>
                <a:blip r:embed="rId6"/>
              </a:buBlip>
            </a:pPr>
            <a:r>
              <a:rPr lang="en-US" sz="1600" dirty="0"/>
              <a:t>The positive impact of a project on nature becomes </a:t>
            </a:r>
            <a:r>
              <a:rPr lang="en-US" sz="1600" b="1" dirty="0"/>
              <a:t>measurable</a:t>
            </a:r>
            <a:r>
              <a:rPr lang="en-US" sz="1600" dirty="0"/>
              <a:t>, potentially motivating donors and investors</a:t>
            </a:r>
          </a:p>
          <a:p>
            <a:pPr marL="285750" indent="-285750">
              <a:spcBef>
                <a:spcPts val="1000"/>
              </a:spcBef>
              <a:buBlip>
                <a:blip r:embed="rId6"/>
              </a:buBlip>
            </a:pPr>
            <a:r>
              <a:rPr lang="en-US" sz="1600" dirty="0"/>
              <a:t>Ecosystem health indicators as well as ecotourists lead to a public eye with more pressure to preserve nature</a:t>
            </a:r>
          </a:p>
          <a:p>
            <a:pPr marL="285750" indent="-285750">
              <a:spcBef>
                <a:spcPts val="1000"/>
              </a:spcBef>
              <a:buBlip>
                <a:blip r:embed="rId6"/>
              </a:buBlip>
            </a:pPr>
            <a:r>
              <a:rPr lang="en-US" sz="1600" dirty="0"/>
              <a:t>Previously disadvantaged rural communities get access to education and training, jobs are created and a </a:t>
            </a:r>
            <a:r>
              <a:rPr lang="en-US" sz="1600" b="1" dirty="0"/>
              <a:t>sustainable local economy</a:t>
            </a:r>
            <a:r>
              <a:rPr lang="en-US" sz="1600" dirty="0"/>
              <a:t> gets established, potentially lasting for generations</a:t>
            </a:r>
          </a:p>
          <a:p>
            <a:pPr marL="285750" indent="-285750">
              <a:spcBef>
                <a:spcPts val="1000"/>
              </a:spcBef>
              <a:buBlip>
                <a:blip r:embed="rId6"/>
              </a:buBlip>
            </a:pPr>
            <a:r>
              <a:rPr lang="en-US" sz="1600" dirty="0"/>
              <a:t>Empowering the local workforce and </a:t>
            </a:r>
            <a:r>
              <a:rPr lang="en-US" sz="1600" b="1" dirty="0"/>
              <a:t>democratizing decision making</a:t>
            </a:r>
            <a:r>
              <a:rPr lang="en-US" sz="1600" dirty="0"/>
              <a:t> by a distributed, decentralized, and transparent process for fund allocation</a:t>
            </a:r>
          </a:p>
          <a:p>
            <a:pPr marL="285750" indent="-285750">
              <a:spcBef>
                <a:spcPts val="1000"/>
              </a:spcBef>
              <a:buBlip>
                <a:blip r:embed="rId6"/>
              </a:buBlip>
            </a:pPr>
            <a:r>
              <a:rPr lang="en-US" sz="1600" dirty="0"/>
              <a:t>Mass tourism is avoided while still generating more income if the demand is high (Tourist Token prices increase)</a:t>
            </a:r>
          </a:p>
        </p:txBody>
      </p:sp>
      <p:pic>
        <p:nvPicPr>
          <p:cNvPr id="10" name="Picture 9">
            <a:extLst>
              <a:ext uri="{FF2B5EF4-FFF2-40B4-BE49-F238E27FC236}">
                <a16:creationId xmlns:a16="http://schemas.microsoft.com/office/drawing/2014/main" id="{8ED389A4-89DC-4D53-9D30-D84CD0AF953E}"/>
              </a:ext>
            </a:extLst>
          </p:cNvPr>
          <p:cNvPicPr>
            <a:picLocks noChangeAspect="1"/>
          </p:cNvPicPr>
          <p:nvPr/>
        </p:nvPicPr>
        <p:blipFill>
          <a:blip r:embed="rId7"/>
          <a:stretch>
            <a:fillRect/>
          </a:stretch>
        </p:blipFill>
        <p:spPr>
          <a:xfrm>
            <a:off x="396166" y="5759275"/>
            <a:ext cx="894617" cy="899277"/>
          </a:xfrm>
          <a:prstGeom prst="rect">
            <a:avLst/>
          </a:prstGeom>
        </p:spPr>
      </p:pic>
      <p:sp>
        <p:nvSpPr>
          <p:cNvPr id="22" name="Rectangle 21">
            <a:extLst>
              <a:ext uri="{FF2B5EF4-FFF2-40B4-BE49-F238E27FC236}">
                <a16:creationId xmlns:a16="http://schemas.microsoft.com/office/drawing/2014/main" id="{4FD14FB5-9ACF-44A1-8557-C44474B5F921}"/>
              </a:ext>
            </a:extLst>
          </p:cNvPr>
          <p:cNvSpPr/>
          <p:nvPr/>
        </p:nvSpPr>
        <p:spPr>
          <a:xfrm>
            <a:off x="6141283" y="5759275"/>
            <a:ext cx="5616912" cy="1098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73405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6616E3C-2D77-4351-B80A-64282E1E1954}"/>
              </a:ext>
            </a:extLst>
          </p:cNvPr>
          <p:cNvSpPr/>
          <p:nvPr/>
        </p:nvSpPr>
        <p:spPr>
          <a:xfrm>
            <a:off x="414829" y="869795"/>
            <a:ext cx="6191154" cy="4817172"/>
          </a:xfrm>
          <a:prstGeom prst="rect">
            <a:avLst/>
          </a:prstGeom>
          <a:solidFill>
            <a:schemeClr val="accent6">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8" name="Rectangle 27">
            <a:extLst>
              <a:ext uri="{FF2B5EF4-FFF2-40B4-BE49-F238E27FC236}">
                <a16:creationId xmlns:a16="http://schemas.microsoft.com/office/drawing/2014/main" id="{7D7B0E82-1141-40FE-AAA2-0914517702CF}"/>
              </a:ext>
            </a:extLst>
          </p:cNvPr>
          <p:cNvSpPr/>
          <p:nvPr/>
        </p:nvSpPr>
        <p:spPr>
          <a:xfrm>
            <a:off x="6708573" y="869795"/>
            <a:ext cx="713679" cy="4817172"/>
          </a:xfrm>
          <a:prstGeom prst="rect">
            <a:avLst/>
          </a:prstGeom>
          <a:solidFill>
            <a:schemeClr val="accent6">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Rectangle 32">
            <a:extLst>
              <a:ext uri="{FF2B5EF4-FFF2-40B4-BE49-F238E27FC236}">
                <a16:creationId xmlns:a16="http://schemas.microsoft.com/office/drawing/2014/main" id="{5C32E2D0-F4F5-4D7C-8A0B-DB0720A8973F}"/>
              </a:ext>
            </a:extLst>
          </p:cNvPr>
          <p:cNvSpPr/>
          <p:nvPr/>
        </p:nvSpPr>
        <p:spPr>
          <a:xfrm>
            <a:off x="7530583" y="874531"/>
            <a:ext cx="4212479" cy="2444220"/>
          </a:xfrm>
          <a:prstGeom prst="rect">
            <a:avLst/>
          </a:prstGeom>
          <a:solidFill>
            <a:schemeClr val="accent6">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70" name="Rectangle 69">
            <a:extLst>
              <a:ext uri="{FF2B5EF4-FFF2-40B4-BE49-F238E27FC236}">
                <a16:creationId xmlns:a16="http://schemas.microsoft.com/office/drawing/2014/main" id="{C9B21F17-6827-40AD-A457-367779433372}"/>
              </a:ext>
            </a:extLst>
          </p:cNvPr>
          <p:cNvSpPr/>
          <p:nvPr/>
        </p:nvSpPr>
        <p:spPr>
          <a:xfrm>
            <a:off x="383603" y="869193"/>
            <a:ext cx="11327554" cy="40433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pic>
        <p:nvPicPr>
          <p:cNvPr id="4" name="Picture 2" descr="https://lh5.googleusercontent.com/gP621W6e-Cr7wPAPGGuKjhy4DYFpx5_fXkgVr7Ei7Y_Kzlzhuo7T7LhuXj01BvISrm0BlT59C01PaQWQ7yPZ7WlHGZhbLCepywFcG_ov_iBOg0ouJ2xXHavrKTzinebfNXVeUkOf">
            <a:extLst>
              <a:ext uri="{FF2B5EF4-FFF2-40B4-BE49-F238E27FC236}">
                <a16:creationId xmlns:a16="http://schemas.microsoft.com/office/drawing/2014/main" id="{4DE07F03-6581-42C7-9EBA-97A867A80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753565" y="5778500"/>
            <a:ext cx="764334" cy="8610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9">
            <a:extLst>
              <a:ext uri="{FF2B5EF4-FFF2-40B4-BE49-F238E27FC236}">
                <a16:creationId xmlns:a16="http://schemas.microsoft.com/office/drawing/2014/main" id="{6DD62F59-2C8D-4BC2-9A0E-ADBB23DBD6DF}"/>
              </a:ext>
            </a:extLst>
          </p:cNvPr>
          <p:cNvPicPr>
            <a:picLocks noChangeAspect="1"/>
          </p:cNvPicPr>
          <p:nvPr/>
        </p:nvPicPr>
        <p:blipFill>
          <a:blip r:embed="rId3"/>
          <a:stretch>
            <a:fillRect/>
          </a:stretch>
        </p:blipFill>
        <p:spPr>
          <a:xfrm>
            <a:off x="1532363" y="5686967"/>
            <a:ext cx="862090" cy="1034508"/>
          </a:xfrm>
          <a:prstGeom prst="rect">
            <a:avLst/>
          </a:prstGeom>
        </p:spPr>
      </p:pic>
      <p:sp>
        <p:nvSpPr>
          <p:cNvPr id="7" name="Rectangle 6">
            <a:extLst>
              <a:ext uri="{FF2B5EF4-FFF2-40B4-BE49-F238E27FC236}">
                <a16:creationId xmlns:a16="http://schemas.microsoft.com/office/drawing/2014/main" id="{DDD0FAAB-CB3E-4C5E-AF94-5EA26FE4FF84}"/>
              </a:ext>
            </a:extLst>
          </p:cNvPr>
          <p:cNvSpPr/>
          <p:nvPr/>
        </p:nvSpPr>
        <p:spPr>
          <a:xfrm>
            <a:off x="3662149" y="5881094"/>
            <a:ext cx="8143164" cy="85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400" dirty="0">
              <a:solidFill>
                <a:schemeClr val="tx1"/>
              </a:solidFill>
            </a:endParaRPr>
          </a:p>
        </p:txBody>
      </p:sp>
      <p:sp>
        <p:nvSpPr>
          <p:cNvPr id="8" name="TextBox 7">
            <a:extLst>
              <a:ext uri="{FF2B5EF4-FFF2-40B4-BE49-F238E27FC236}">
                <a16:creationId xmlns:a16="http://schemas.microsoft.com/office/drawing/2014/main" id="{FD0D48BF-0F1D-41B4-B612-D0903C271390}"/>
              </a:ext>
            </a:extLst>
          </p:cNvPr>
          <p:cNvSpPr txBox="1"/>
          <p:nvPr/>
        </p:nvSpPr>
        <p:spPr>
          <a:xfrm>
            <a:off x="295298" y="409278"/>
            <a:ext cx="6413275" cy="400110"/>
          </a:xfrm>
          <a:prstGeom prst="rect">
            <a:avLst/>
          </a:prstGeom>
          <a:noFill/>
        </p:spPr>
        <p:txBody>
          <a:bodyPr wrap="square" rtlCol="0">
            <a:spAutoFit/>
          </a:bodyPr>
          <a:lstStyle/>
          <a:p>
            <a:r>
              <a:rPr lang="en-US" sz="2000" b="1" dirty="0"/>
              <a:t>Proof Of Principle: Token Distribution and Voting System</a:t>
            </a:r>
          </a:p>
        </p:txBody>
      </p:sp>
      <p:pic>
        <p:nvPicPr>
          <p:cNvPr id="10" name="Picture 9">
            <a:extLst>
              <a:ext uri="{FF2B5EF4-FFF2-40B4-BE49-F238E27FC236}">
                <a16:creationId xmlns:a16="http://schemas.microsoft.com/office/drawing/2014/main" id="{FE8341E1-D49A-4D82-A5F9-4BCBC7A22430}"/>
              </a:ext>
            </a:extLst>
          </p:cNvPr>
          <p:cNvPicPr>
            <a:picLocks noChangeAspect="1"/>
          </p:cNvPicPr>
          <p:nvPr/>
        </p:nvPicPr>
        <p:blipFill>
          <a:blip r:embed="rId4"/>
          <a:stretch>
            <a:fillRect/>
          </a:stretch>
        </p:blipFill>
        <p:spPr>
          <a:xfrm>
            <a:off x="517102" y="1949896"/>
            <a:ext cx="2641516" cy="2976900"/>
          </a:xfrm>
          <a:prstGeom prst="rect">
            <a:avLst/>
          </a:prstGeom>
        </p:spPr>
      </p:pic>
      <p:pic>
        <p:nvPicPr>
          <p:cNvPr id="11" name="Picture 10">
            <a:extLst>
              <a:ext uri="{FF2B5EF4-FFF2-40B4-BE49-F238E27FC236}">
                <a16:creationId xmlns:a16="http://schemas.microsoft.com/office/drawing/2014/main" id="{283F6196-9E9B-43DF-8EC1-39F4997F5636}"/>
              </a:ext>
            </a:extLst>
          </p:cNvPr>
          <p:cNvPicPr>
            <a:picLocks noChangeAspect="1"/>
          </p:cNvPicPr>
          <p:nvPr/>
        </p:nvPicPr>
        <p:blipFill>
          <a:blip r:embed="rId5"/>
          <a:stretch>
            <a:fillRect/>
          </a:stretch>
        </p:blipFill>
        <p:spPr>
          <a:xfrm>
            <a:off x="3445669" y="1642495"/>
            <a:ext cx="3062887" cy="1676256"/>
          </a:xfrm>
          <a:prstGeom prst="rect">
            <a:avLst/>
          </a:prstGeom>
        </p:spPr>
      </p:pic>
      <p:grpSp>
        <p:nvGrpSpPr>
          <p:cNvPr id="15" name="Group 14">
            <a:extLst>
              <a:ext uri="{FF2B5EF4-FFF2-40B4-BE49-F238E27FC236}">
                <a16:creationId xmlns:a16="http://schemas.microsoft.com/office/drawing/2014/main" id="{7A3B425F-1650-46CC-9B30-FC6D514D2410}"/>
              </a:ext>
            </a:extLst>
          </p:cNvPr>
          <p:cNvGrpSpPr/>
          <p:nvPr/>
        </p:nvGrpSpPr>
        <p:grpSpPr>
          <a:xfrm>
            <a:off x="3439811" y="3512880"/>
            <a:ext cx="3062887" cy="1865165"/>
            <a:chOff x="4257461" y="3489912"/>
            <a:chExt cx="3062887" cy="1865165"/>
          </a:xfrm>
        </p:grpSpPr>
        <p:pic>
          <p:nvPicPr>
            <p:cNvPr id="13" name="Picture 12">
              <a:extLst>
                <a:ext uri="{FF2B5EF4-FFF2-40B4-BE49-F238E27FC236}">
                  <a16:creationId xmlns:a16="http://schemas.microsoft.com/office/drawing/2014/main" id="{3DE0F684-7E57-4826-8977-1F1BB3D15237}"/>
                </a:ext>
              </a:extLst>
            </p:cNvPr>
            <p:cNvPicPr>
              <a:picLocks noChangeAspect="1"/>
            </p:cNvPicPr>
            <p:nvPr/>
          </p:nvPicPr>
          <p:blipFill rotWithShape="1">
            <a:blip r:embed="rId6"/>
            <a:srcRect r="38337"/>
            <a:stretch/>
          </p:blipFill>
          <p:spPr>
            <a:xfrm>
              <a:off x="4257461" y="3489912"/>
              <a:ext cx="3062887" cy="1865165"/>
            </a:xfrm>
            <a:prstGeom prst="rect">
              <a:avLst/>
            </a:prstGeom>
          </p:spPr>
        </p:pic>
        <p:pic>
          <p:nvPicPr>
            <p:cNvPr id="14" name="Picture 13">
              <a:extLst>
                <a:ext uri="{FF2B5EF4-FFF2-40B4-BE49-F238E27FC236}">
                  <a16:creationId xmlns:a16="http://schemas.microsoft.com/office/drawing/2014/main" id="{89945573-F6B8-42EF-939B-CC235FBBBFDF}"/>
                </a:ext>
              </a:extLst>
            </p:cNvPr>
            <p:cNvPicPr>
              <a:picLocks noChangeAspect="1"/>
            </p:cNvPicPr>
            <p:nvPr/>
          </p:nvPicPr>
          <p:blipFill rotWithShape="1">
            <a:blip r:embed="rId6"/>
            <a:srcRect l="57551"/>
            <a:stretch/>
          </p:blipFill>
          <p:spPr>
            <a:xfrm>
              <a:off x="5211831" y="3489912"/>
              <a:ext cx="2108517" cy="1865165"/>
            </a:xfrm>
            <a:prstGeom prst="rect">
              <a:avLst/>
            </a:prstGeom>
          </p:spPr>
        </p:pic>
      </p:grpSp>
      <p:cxnSp>
        <p:nvCxnSpPr>
          <p:cNvPr id="17" name="Straight Arrow Connector 16">
            <a:extLst>
              <a:ext uri="{FF2B5EF4-FFF2-40B4-BE49-F238E27FC236}">
                <a16:creationId xmlns:a16="http://schemas.microsoft.com/office/drawing/2014/main" id="{3EB199C2-8261-4137-AC5A-D6D822E8B09F}"/>
              </a:ext>
            </a:extLst>
          </p:cNvPr>
          <p:cNvCxnSpPr>
            <a:cxnSpLocks/>
            <a:stCxn id="10" idx="3"/>
            <a:endCxn id="13" idx="1"/>
          </p:cNvCxnSpPr>
          <p:nvPr/>
        </p:nvCxnSpPr>
        <p:spPr>
          <a:xfrm>
            <a:off x="3158618" y="3438346"/>
            <a:ext cx="281193" cy="1007117"/>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BCC7C2-8ED3-431D-847A-125841C64746}"/>
              </a:ext>
            </a:extLst>
          </p:cNvPr>
          <p:cNvCxnSpPr>
            <a:cxnSpLocks/>
            <a:stCxn id="10" idx="3"/>
            <a:endCxn id="11" idx="1"/>
          </p:cNvCxnSpPr>
          <p:nvPr/>
        </p:nvCxnSpPr>
        <p:spPr>
          <a:xfrm flipV="1">
            <a:off x="3158618" y="2480623"/>
            <a:ext cx="287051" cy="957723"/>
          </a:xfrm>
          <a:prstGeom prst="straightConnector1">
            <a:avLst/>
          </a:prstGeom>
          <a:ln w="127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DF5061-881C-4E55-8DC3-69ECB31B17C9}"/>
              </a:ext>
            </a:extLst>
          </p:cNvPr>
          <p:cNvSpPr txBox="1"/>
          <p:nvPr/>
        </p:nvSpPr>
        <p:spPr>
          <a:xfrm>
            <a:off x="2587083" y="874531"/>
            <a:ext cx="2274849" cy="369332"/>
          </a:xfrm>
          <a:prstGeom prst="rect">
            <a:avLst/>
          </a:prstGeom>
          <a:noFill/>
        </p:spPr>
        <p:txBody>
          <a:bodyPr wrap="square" rtlCol="0">
            <a:spAutoFit/>
          </a:bodyPr>
          <a:lstStyle/>
          <a:p>
            <a:r>
              <a:rPr lang="en-US" b="1" dirty="0"/>
              <a:t>Web Interface</a:t>
            </a:r>
            <a:endParaRPr lang="de-CH" b="1" dirty="0"/>
          </a:p>
        </p:txBody>
      </p:sp>
      <p:sp>
        <p:nvSpPr>
          <p:cNvPr id="30" name="TextBox 29">
            <a:extLst>
              <a:ext uri="{FF2B5EF4-FFF2-40B4-BE49-F238E27FC236}">
                <a16:creationId xmlns:a16="http://schemas.microsoft.com/office/drawing/2014/main" id="{81489A61-9FB2-4771-A4F7-150C31DC5274}"/>
              </a:ext>
            </a:extLst>
          </p:cNvPr>
          <p:cNvSpPr txBox="1"/>
          <p:nvPr/>
        </p:nvSpPr>
        <p:spPr>
          <a:xfrm>
            <a:off x="6596306" y="874531"/>
            <a:ext cx="2274849" cy="369332"/>
          </a:xfrm>
          <a:prstGeom prst="rect">
            <a:avLst/>
          </a:prstGeom>
          <a:noFill/>
        </p:spPr>
        <p:txBody>
          <a:bodyPr wrap="square" rtlCol="0">
            <a:spAutoFit/>
          </a:bodyPr>
          <a:lstStyle/>
          <a:p>
            <a:r>
              <a:rPr lang="en-US" b="1" dirty="0"/>
              <a:t>Web3.js</a:t>
            </a:r>
            <a:endParaRPr lang="de-CH" b="1" dirty="0"/>
          </a:p>
        </p:txBody>
      </p:sp>
      <p:sp>
        <p:nvSpPr>
          <p:cNvPr id="31" name="Rectangle 30">
            <a:extLst>
              <a:ext uri="{FF2B5EF4-FFF2-40B4-BE49-F238E27FC236}">
                <a16:creationId xmlns:a16="http://schemas.microsoft.com/office/drawing/2014/main" id="{727C61C4-BFCD-4888-A1B6-2A73064B5AD6}"/>
              </a:ext>
            </a:extLst>
          </p:cNvPr>
          <p:cNvSpPr/>
          <p:nvPr/>
        </p:nvSpPr>
        <p:spPr>
          <a:xfrm>
            <a:off x="7523064" y="3512879"/>
            <a:ext cx="4212479" cy="2174087"/>
          </a:xfrm>
          <a:prstGeom prst="rect">
            <a:avLst/>
          </a:prstGeom>
          <a:solidFill>
            <a:schemeClr val="accent6">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32" name="TextBox 31">
            <a:extLst>
              <a:ext uri="{FF2B5EF4-FFF2-40B4-BE49-F238E27FC236}">
                <a16:creationId xmlns:a16="http://schemas.microsoft.com/office/drawing/2014/main" id="{9C2C3B4E-9CE4-4302-AA24-AC0D2E0C144F}"/>
              </a:ext>
            </a:extLst>
          </p:cNvPr>
          <p:cNvSpPr txBox="1"/>
          <p:nvPr/>
        </p:nvSpPr>
        <p:spPr>
          <a:xfrm>
            <a:off x="8949668" y="869795"/>
            <a:ext cx="2274849" cy="369332"/>
          </a:xfrm>
          <a:prstGeom prst="rect">
            <a:avLst/>
          </a:prstGeom>
          <a:noFill/>
        </p:spPr>
        <p:txBody>
          <a:bodyPr wrap="square" rtlCol="0">
            <a:spAutoFit/>
          </a:bodyPr>
          <a:lstStyle/>
          <a:p>
            <a:r>
              <a:rPr lang="en-US" b="1" dirty="0"/>
              <a:t>Blockchain</a:t>
            </a:r>
            <a:endParaRPr lang="de-CH" b="1" dirty="0"/>
          </a:p>
        </p:txBody>
      </p:sp>
      <p:cxnSp>
        <p:nvCxnSpPr>
          <p:cNvPr id="34" name="Straight Arrow Connector 33">
            <a:extLst>
              <a:ext uri="{FF2B5EF4-FFF2-40B4-BE49-F238E27FC236}">
                <a16:creationId xmlns:a16="http://schemas.microsoft.com/office/drawing/2014/main" id="{618C0356-9A17-4EF6-93BC-8CCC6DBF4226}"/>
              </a:ext>
            </a:extLst>
          </p:cNvPr>
          <p:cNvCxnSpPr>
            <a:cxnSpLocks/>
          </p:cNvCxnSpPr>
          <p:nvPr/>
        </p:nvCxnSpPr>
        <p:spPr>
          <a:xfrm flipV="1">
            <a:off x="6547996" y="1604799"/>
            <a:ext cx="1241190" cy="784601"/>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F1D29BC-8588-4E4C-81B4-8784BD97D76D}"/>
              </a:ext>
            </a:extLst>
          </p:cNvPr>
          <p:cNvCxnSpPr>
            <a:cxnSpLocks/>
          </p:cNvCxnSpPr>
          <p:nvPr/>
        </p:nvCxnSpPr>
        <p:spPr>
          <a:xfrm>
            <a:off x="6547996" y="4480140"/>
            <a:ext cx="1293542" cy="562826"/>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1FA5DF-9148-4FE1-9322-56A6DC82FF26}"/>
              </a:ext>
            </a:extLst>
          </p:cNvPr>
          <p:cNvCxnSpPr>
            <a:cxnSpLocks/>
          </p:cNvCxnSpPr>
          <p:nvPr/>
        </p:nvCxnSpPr>
        <p:spPr>
          <a:xfrm flipV="1">
            <a:off x="6547996" y="2298179"/>
            <a:ext cx="1248181" cy="185957"/>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226DA86-AEE5-4D32-BE2E-0BDA87FF26F9}"/>
              </a:ext>
            </a:extLst>
          </p:cNvPr>
          <p:cNvCxnSpPr>
            <a:cxnSpLocks/>
          </p:cNvCxnSpPr>
          <p:nvPr/>
        </p:nvCxnSpPr>
        <p:spPr>
          <a:xfrm>
            <a:off x="6547996" y="2580094"/>
            <a:ext cx="1241190" cy="407385"/>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4CC84515-6DC2-4F73-BB60-9CE35FDA696A}"/>
              </a:ext>
            </a:extLst>
          </p:cNvPr>
          <p:cNvGrpSpPr/>
          <p:nvPr/>
        </p:nvGrpSpPr>
        <p:grpSpPr>
          <a:xfrm>
            <a:off x="7789186" y="1331066"/>
            <a:ext cx="547466" cy="599159"/>
            <a:chOff x="7789186" y="1331066"/>
            <a:chExt cx="547466" cy="599159"/>
          </a:xfrm>
        </p:grpSpPr>
        <p:pic>
          <p:nvPicPr>
            <p:cNvPr id="41" name="Graphic 40" descr="Contract">
              <a:extLst>
                <a:ext uri="{FF2B5EF4-FFF2-40B4-BE49-F238E27FC236}">
                  <a16:creationId xmlns:a16="http://schemas.microsoft.com/office/drawing/2014/main" id="{E9F7EC8D-49DA-4117-89E2-B4F9C993A0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9186" y="1331066"/>
              <a:ext cx="547466" cy="547466"/>
            </a:xfrm>
            <a:prstGeom prst="rect">
              <a:avLst/>
            </a:prstGeom>
          </p:spPr>
        </p:pic>
        <p:pic>
          <p:nvPicPr>
            <p:cNvPr id="57" name="Picture 56">
              <a:extLst>
                <a:ext uri="{FF2B5EF4-FFF2-40B4-BE49-F238E27FC236}">
                  <a16:creationId xmlns:a16="http://schemas.microsoft.com/office/drawing/2014/main" id="{E46CD680-DB10-4C69-87C9-671AF8E9E9B0}"/>
                </a:ext>
              </a:extLst>
            </p:cNvPr>
            <p:cNvPicPr>
              <a:picLocks noChangeAspect="1"/>
            </p:cNvPicPr>
            <p:nvPr/>
          </p:nvPicPr>
          <p:blipFill>
            <a:blip r:embed="rId9"/>
            <a:stretch>
              <a:fillRect/>
            </a:stretch>
          </p:blipFill>
          <p:spPr>
            <a:xfrm>
              <a:off x="8142390" y="1613966"/>
              <a:ext cx="194262" cy="316259"/>
            </a:xfrm>
            <a:prstGeom prst="rect">
              <a:avLst/>
            </a:prstGeom>
          </p:spPr>
        </p:pic>
      </p:grpSp>
      <p:grpSp>
        <p:nvGrpSpPr>
          <p:cNvPr id="60" name="Group 59">
            <a:extLst>
              <a:ext uri="{FF2B5EF4-FFF2-40B4-BE49-F238E27FC236}">
                <a16:creationId xmlns:a16="http://schemas.microsoft.com/office/drawing/2014/main" id="{BC25C97F-E408-4A03-BA17-DE34965C5FF9}"/>
              </a:ext>
            </a:extLst>
          </p:cNvPr>
          <p:cNvGrpSpPr/>
          <p:nvPr/>
        </p:nvGrpSpPr>
        <p:grpSpPr>
          <a:xfrm>
            <a:off x="7789186" y="2027892"/>
            <a:ext cx="547466" cy="599159"/>
            <a:chOff x="7789186" y="1331066"/>
            <a:chExt cx="547466" cy="599159"/>
          </a:xfrm>
        </p:grpSpPr>
        <p:pic>
          <p:nvPicPr>
            <p:cNvPr id="61" name="Graphic 60" descr="Contract">
              <a:extLst>
                <a:ext uri="{FF2B5EF4-FFF2-40B4-BE49-F238E27FC236}">
                  <a16:creationId xmlns:a16="http://schemas.microsoft.com/office/drawing/2014/main" id="{8F46A610-9D04-4FBB-A995-6BFB51042D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9186" y="1331066"/>
              <a:ext cx="547466" cy="547466"/>
            </a:xfrm>
            <a:prstGeom prst="rect">
              <a:avLst/>
            </a:prstGeom>
          </p:spPr>
        </p:pic>
        <p:pic>
          <p:nvPicPr>
            <p:cNvPr id="62" name="Picture 61">
              <a:extLst>
                <a:ext uri="{FF2B5EF4-FFF2-40B4-BE49-F238E27FC236}">
                  <a16:creationId xmlns:a16="http://schemas.microsoft.com/office/drawing/2014/main" id="{7FBDDC67-9B9F-4213-8EBD-80715C2BE838}"/>
                </a:ext>
              </a:extLst>
            </p:cNvPr>
            <p:cNvPicPr>
              <a:picLocks noChangeAspect="1"/>
            </p:cNvPicPr>
            <p:nvPr/>
          </p:nvPicPr>
          <p:blipFill>
            <a:blip r:embed="rId9"/>
            <a:stretch>
              <a:fillRect/>
            </a:stretch>
          </p:blipFill>
          <p:spPr>
            <a:xfrm>
              <a:off x="8142390" y="1613966"/>
              <a:ext cx="194262" cy="316259"/>
            </a:xfrm>
            <a:prstGeom prst="rect">
              <a:avLst/>
            </a:prstGeom>
          </p:spPr>
        </p:pic>
      </p:grpSp>
      <p:grpSp>
        <p:nvGrpSpPr>
          <p:cNvPr id="63" name="Group 62">
            <a:extLst>
              <a:ext uri="{FF2B5EF4-FFF2-40B4-BE49-F238E27FC236}">
                <a16:creationId xmlns:a16="http://schemas.microsoft.com/office/drawing/2014/main" id="{323F48C4-8DD2-42CA-943D-81CB218CFF6D}"/>
              </a:ext>
            </a:extLst>
          </p:cNvPr>
          <p:cNvGrpSpPr/>
          <p:nvPr/>
        </p:nvGrpSpPr>
        <p:grpSpPr>
          <a:xfrm>
            <a:off x="7794708" y="2714254"/>
            <a:ext cx="547466" cy="599159"/>
            <a:chOff x="7789186" y="1331066"/>
            <a:chExt cx="547466" cy="599159"/>
          </a:xfrm>
        </p:grpSpPr>
        <p:pic>
          <p:nvPicPr>
            <p:cNvPr id="64" name="Graphic 63" descr="Contract">
              <a:extLst>
                <a:ext uri="{FF2B5EF4-FFF2-40B4-BE49-F238E27FC236}">
                  <a16:creationId xmlns:a16="http://schemas.microsoft.com/office/drawing/2014/main" id="{E14602C1-72CD-4FB5-9008-1F0C8FC850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9186" y="1331066"/>
              <a:ext cx="547466" cy="547466"/>
            </a:xfrm>
            <a:prstGeom prst="rect">
              <a:avLst/>
            </a:prstGeom>
          </p:spPr>
        </p:pic>
        <p:pic>
          <p:nvPicPr>
            <p:cNvPr id="65" name="Picture 64">
              <a:extLst>
                <a:ext uri="{FF2B5EF4-FFF2-40B4-BE49-F238E27FC236}">
                  <a16:creationId xmlns:a16="http://schemas.microsoft.com/office/drawing/2014/main" id="{FDB3D74D-8353-4F32-B379-38F05A4216D6}"/>
                </a:ext>
              </a:extLst>
            </p:cNvPr>
            <p:cNvPicPr>
              <a:picLocks noChangeAspect="1"/>
            </p:cNvPicPr>
            <p:nvPr/>
          </p:nvPicPr>
          <p:blipFill>
            <a:blip r:embed="rId9"/>
            <a:stretch>
              <a:fillRect/>
            </a:stretch>
          </p:blipFill>
          <p:spPr>
            <a:xfrm>
              <a:off x="8142390" y="1613966"/>
              <a:ext cx="194262" cy="316259"/>
            </a:xfrm>
            <a:prstGeom prst="rect">
              <a:avLst/>
            </a:prstGeom>
          </p:spPr>
        </p:pic>
      </p:grpSp>
      <p:pic>
        <p:nvPicPr>
          <p:cNvPr id="66" name="Picture 65">
            <a:extLst>
              <a:ext uri="{FF2B5EF4-FFF2-40B4-BE49-F238E27FC236}">
                <a16:creationId xmlns:a16="http://schemas.microsoft.com/office/drawing/2014/main" id="{3218A1F3-48D4-49F2-B6C2-497B701AA7A8}"/>
              </a:ext>
            </a:extLst>
          </p:cNvPr>
          <p:cNvPicPr>
            <a:picLocks noChangeAspect="1"/>
          </p:cNvPicPr>
          <p:nvPr/>
        </p:nvPicPr>
        <p:blipFill>
          <a:blip r:embed="rId9"/>
          <a:stretch>
            <a:fillRect/>
          </a:stretch>
        </p:blipFill>
        <p:spPr>
          <a:xfrm>
            <a:off x="7921468" y="3963904"/>
            <a:ext cx="304673" cy="496009"/>
          </a:xfrm>
          <a:prstGeom prst="rect">
            <a:avLst/>
          </a:prstGeom>
        </p:spPr>
      </p:pic>
      <p:pic>
        <p:nvPicPr>
          <p:cNvPr id="68" name="Picture 67">
            <a:extLst>
              <a:ext uri="{FF2B5EF4-FFF2-40B4-BE49-F238E27FC236}">
                <a16:creationId xmlns:a16="http://schemas.microsoft.com/office/drawing/2014/main" id="{29131AB5-E92A-4BCC-A0D3-57EC07C14B8D}"/>
              </a:ext>
            </a:extLst>
          </p:cNvPr>
          <p:cNvPicPr>
            <a:picLocks noChangeAspect="1"/>
          </p:cNvPicPr>
          <p:nvPr/>
        </p:nvPicPr>
        <p:blipFill>
          <a:blip r:embed="rId9"/>
          <a:stretch>
            <a:fillRect/>
          </a:stretch>
        </p:blipFill>
        <p:spPr>
          <a:xfrm>
            <a:off x="7915827" y="4825435"/>
            <a:ext cx="304673" cy="496009"/>
          </a:xfrm>
          <a:prstGeom prst="rect">
            <a:avLst/>
          </a:prstGeom>
        </p:spPr>
      </p:pic>
      <p:sp>
        <p:nvSpPr>
          <p:cNvPr id="69" name="TextBox 68">
            <a:extLst>
              <a:ext uri="{FF2B5EF4-FFF2-40B4-BE49-F238E27FC236}">
                <a16:creationId xmlns:a16="http://schemas.microsoft.com/office/drawing/2014/main" id="{ABADEAD5-21BB-4046-B215-D490BAC57898}"/>
              </a:ext>
            </a:extLst>
          </p:cNvPr>
          <p:cNvSpPr txBox="1"/>
          <p:nvPr/>
        </p:nvSpPr>
        <p:spPr>
          <a:xfrm>
            <a:off x="8444983" y="1300877"/>
            <a:ext cx="3147043" cy="523220"/>
          </a:xfrm>
          <a:prstGeom prst="rect">
            <a:avLst/>
          </a:prstGeom>
          <a:noFill/>
        </p:spPr>
        <p:txBody>
          <a:bodyPr wrap="square" rtlCol="0">
            <a:spAutoFit/>
          </a:bodyPr>
          <a:lstStyle/>
          <a:p>
            <a:r>
              <a:rPr lang="en-US" sz="1400" dirty="0"/>
              <a:t>Release of Tokens after verification by oracle (oracle not implemented)</a:t>
            </a:r>
            <a:endParaRPr lang="de-CH" sz="1400" dirty="0"/>
          </a:p>
        </p:txBody>
      </p:sp>
      <p:sp>
        <p:nvSpPr>
          <p:cNvPr id="71" name="TextBox 70">
            <a:extLst>
              <a:ext uri="{FF2B5EF4-FFF2-40B4-BE49-F238E27FC236}">
                <a16:creationId xmlns:a16="http://schemas.microsoft.com/office/drawing/2014/main" id="{0671F9B7-66F1-4FF9-9AAB-BD98A61C3F3A}"/>
              </a:ext>
            </a:extLst>
          </p:cNvPr>
          <p:cNvSpPr txBox="1"/>
          <p:nvPr/>
        </p:nvSpPr>
        <p:spPr>
          <a:xfrm>
            <a:off x="8444983" y="1997078"/>
            <a:ext cx="3147043" cy="307777"/>
          </a:xfrm>
          <a:prstGeom prst="rect">
            <a:avLst/>
          </a:prstGeom>
          <a:noFill/>
        </p:spPr>
        <p:txBody>
          <a:bodyPr wrap="square" rtlCol="0">
            <a:spAutoFit/>
          </a:bodyPr>
          <a:lstStyle/>
          <a:p>
            <a:r>
              <a:rPr lang="en-US" sz="1400" dirty="0"/>
              <a:t>Guarantee trustworthy voting process</a:t>
            </a:r>
            <a:endParaRPr lang="de-CH" sz="1400" dirty="0"/>
          </a:p>
        </p:txBody>
      </p:sp>
      <p:sp>
        <p:nvSpPr>
          <p:cNvPr id="72" name="TextBox 71">
            <a:extLst>
              <a:ext uri="{FF2B5EF4-FFF2-40B4-BE49-F238E27FC236}">
                <a16:creationId xmlns:a16="http://schemas.microsoft.com/office/drawing/2014/main" id="{DB417A48-6081-4172-BA67-648EE4C50131}"/>
              </a:ext>
            </a:extLst>
          </p:cNvPr>
          <p:cNvSpPr txBox="1"/>
          <p:nvPr/>
        </p:nvSpPr>
        <p:spPr>
          <a:xfrm>
            <a:off x="8469096" y="2676366"/>
            <a:ext cx="3147043" cy="523220"/>
          </a:xfrm>
          <a:prstGeom prst="rect">
            <a:avLst/>
          </a:prstGeom>
          <a:noFill/>
        </p:spPr>
        <p:txBody>
          <a:bodyPr wrap="square" rtlCol="0">
            <a:spAutoFit/>
          </a:bodyPr>
          <a:lstStyle/>
          <a:p>
            <a:r>
              <a:rPr lang="en-US" sz="1400" dirty="0"/>
              <a:t>Verify amount of Tokens actually available</a:t>
            </a:r>
            <a:endParaRPr lang="de-CH" sz="1400" dirty="0"/>
          </a:p>
        </p:txBody>
      </p:sp>
      <p:sp>
        <p:nvSpPr>
          <p:cNvPr id="73" name="TextBox 72">
            <a:extLst>
              <a:ext uri="{FF2B5EF4-FFF2-40B4-BE49-F238E27FC236}">
                <a16:creationId xmlns:a16="http://schemas.microsoft.com/office/drawing/2014/main" id="{9CD4905A-7798-4A43-BC95-4A6E05475864}"/>
              </a:ext>
            </a:extLst>
          </p:cNvPr>
          <p:cNvSpPr txBox="1"/>
          <p:nvPr/>
        </p:nvSpPr>
        <p:spPr>
          <a:xfrm>
            <a:off x="8469096" y="3936693"/>
            <a:ext cx="3147043" cy="523220"/>
          </a:xfrm>
          <a:prstGeom prst="rect">
            <a:avLst/>
          </a:prstGeom>
          <a:noFill/>
        </p:spPr>
        <p:txBody>
          <a:bodyPr wrap="square" rtlCol="0">
            <a:spAutoFit/>
          </a:bodyPr>
          <a:lstStyle/>
          <a:p>
            <a:r>
              <a:rPr lang="en-US" sz="1400" dirty="0"/>
              <a:t>Submit proposal and deploy to blockchain</a:t>
            </a:r>
            <a:endParaRPr lang="de-CH" sz="1400" dirty="0"/>
          </a:p>
        </p:txBody>
      </p:sp>
      <p:sp>
        <p:nvSpPr>
          <p:cNvPr id="74" name="TextBox 73">
            <a:extLst>
              <a:ext uri="{FF2B5EF4-FFF2-40B4-BE49-F238E27FC236}">
                <a16:creationId xmlns:a16="http://schemas.microsoft.com/office/drawing/2014/main" id="{B62601BC-4F76-4B5A-93CB-BDA39F35F184}"/>
              </a:ext>
            </a:extLst>
          </p:cNvPr>
          <p:cNvSpPr txBox="1"/>
          <p:nvPr/>
        </p:nvSpPr>
        <p:spPr>
          <a:xfrm>
            <a:off x="8510091" y="4811829"/>
            <a:ext cx="3147043" cy="523220"/>
          </a:xfrm>
          <a:prstGeom prst="rect">
            <a:avLst/>
          </a:prstGeom>
          <a:noFill/>
        </p:spPr>
        <p:txBody>
          <a:bodyPr wrap="square" rtlCol="0">
            <a:spAutoFit/>
          </a:bodyPr>
          <a:lstStyle/>
          <a:p>
            <a:r>
              <a:rPr lang="en-US" sz="1400" dirty="0"/>
              <a:t>Make submission of proposals transparent</a:t>
            </a:r>
            <a:endParaRPr lang="de-CH" sz="1400" dirty="0"/>
          </a:p>
        </p:txBody>
      </p:sp>
      <p:cxnSp>
        <p:nvCxnSpPr>
          <p:cNvPr id="76" name="Straight Arrow Connector 75">
            <a:extLst>
              <a:ext uri="{FF2B5EF4-FFF2-40B4-BE49-F238E27FC236}">
                <a16:creationId xmlns:a16="http://schemas.microsoft.com/office/drawing/2014/main" id="{E0EA3E8E-D538-4CCC-A7CA-A9C857A93955}"/>
              </a:ext>
            </a:extLst>
          </p:cNvPr>
          <p:cNvCxnSpPr>
            <a:cxnSpLocks/>
          </p:cNvCxnSpPr>
          <p:nvPr/>
        </p:nvCxnSpPr>
        <p:spPr>
          <a:xfrm flipV="1">
            <a:off x="6547996" y="4231623"/>
            <a:ext cx="1293542" cy="156810"/>
          </a:xfrm>
          <a:prstGeom prst="straightConnector1">
            <a:avLst/>
          </a:prstGeom>
          <a:ln w="127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6">
            <a:extLst>
              <a:ext uri="{FF2B5EF4-FFF2-40B4-BE49-F238E27FC236}">
                <a16:creationId xmlns:a16="http://schemas.microsoft.com/office/drawing/2014/main" id="{1E0F3324-C824-4084-8C5C-890B31263E17}"/>
              </a:ext>
            </a:extLst>
          </p:cNvPr>
          <p:cNvSpPr/>
          <p:nvPr/>
        </p:nvSpPr>
        <p:spPr>
          <a:xfrm>
            <a:off x="10558629" y="6139305"/>
            <a:ext cx="1501107" cy="343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tx1"/>
                </a:solidFill>
                <a:hlinkClick r:id="rId10">
                  <a:extLst>
                    <a:ext uri="{A12FA001-AC4F-418D-AE19-62706E023703}">
                      <ahyp:hlinkClr xmlns:ahyp="http://schemas.microsoft.com/office/drawing/2018/hyperlinkcolor" val="tx"/>
                    </a:ext>
                  </a:extLst>
                </a:hlinkClick>
              </a:rPr>
              <a:t>Play Video</a:t>
            </a:r>
            <a:endParaRPr lang="de-CH" sz="1400" b="1" dirty="0">
              <a:solidFill>
                <a:schemeClr val="tx1"/>
              </a:solidFill>
            </a:endParaRPr>
          </a:p>
        </p:txBody>
      </p:sp>
    </p:spTree>
    <p:extLst>
      <p:ext uri="{BB962C8B-B14F-4D97-AF65-F5344CB8AC3E}">
        <p14:creationId xmlns:p14="http://schemas.microsoft.com/office/powerpoint/2010/main" val="3120398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670</Words>
  <Application>Microsoft Office PowerPoint</Application>
  <PresentationFormat>Breitbild</PresentationFormat>
  <Paragraphs>50</Paragraphs>
  <Slides>5</Slides>
  <Notes>3</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vt:i4>
      </vt:variant>
    </vt:vector>
  </HeadingPairs>
  <TitlesOfParts>
    <vt:vector size="10" baseType="lpstr">
      <vt:lpstr>Arial</vt:lpstr>
      <vt:lpstr>Calibri</vt:lpstr>
      <vt:lpstr>Calibri Light</vt:lpstr>
      <vt:lpstr>Gotham Medium Regular</vt:lpstr>
      <vt:lpstr>Office Theme</vt:lpstr>
      <vt:lpstr>Bisons Unchained  Leveraging blockchain technologies for environmental protection, economic development and community empowerment in the context of the Carpathians in Romania  Challenge: Bisons Token  Philipp Brodmann, Nicola Hasenau, Sabria Karim,  Michel Lim, Nicola Rüegsegger,  Kevin Thommen, Neville Walo    …</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Thanks to the BIOTS 2018 partners, sponsors, affiliates,  and friends!</dc:title>
  <dc:creator>Microsoft Office User</dc:creator>
  <cp:lastModifiedBy>78Tj4CfcXm@student.ethz.ch</cp:lastModifiedBy>
  <cp:revision>90</cp:revision>
  <dcterms:created xsi:type="dcterms:W3CDTF">2018-02-07T14:29:00Z</dcterms:created>
  <dcterms:modified xsi:type="dcterms:W3CDTF">2019-02-15T08:29:40Z</dcterms:modified>
</cp:coreProperties>
</file>